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9"/>
  </p:handoutMasterIdLst>
  <p:sldIdLst>
    <p:sldId id="256" r:id="rId3"/>
    <p:sldId id="258" r:id="rId4"/>
    <p:sldId id="259" r:id="rId5"/>
    <p:sldId id="382" r:id="rId6"/>
    <p:sldId id="418" r:id="rId7"/>
    <p:sldId id="384" r:id="rId8"/>
    <p:sldId id="345" r:id="rId9"/>
    <p:sldId id="347" r:id="rId10"/>
    <p:sldId id="350" r:id="rId11"/>
    <p:sldId id="398" r:id="rId12"/>
    <p:sldId id="386" r:id="rId14"/>
    <p:sldId id="394" r:id="rId15"/>
    <p:sldId id="414" r:id="rId16"/>
    <p:sldId id="416" r:id="rId17"/>
    <p:sldId id="34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0002"/>
    <a:srgbClr val="C00000"/>
    <a:srgbClr val="1D4D71"/>
    <a:srgbClr val="BC0000"/>
    <a:srgbClr val="C20000"/>
    <a:srgbClr val="B11D25"/>
    <a:srgbClr val="AB1F3A"/>
    <a:srgbClr val="DC202C"/>
    <a:srgbClr val="62553E"/>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68" autoAdjust="0"/>
    <p:restoredTop sz="94660"/>
  </p:normalViewPr>
  <p:slideViewPr>
    <p:cSldViewPr snapToGrid="0" showGuides="1">
      <p:cViewPr varScale="1">
        <p:scale>
          <a:sx n="81" d="100"/>
          <a:sy n="81" d="100"/>
        </p:scale>
        <p:origin x="470" y="5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EDC03AED-4848-43C1-9909-563EBA7154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3C3D3D7C-DB3B-4EBA-BB9C-EB36DD93E2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bg>
      <p:bgPr>
        <a:solidFill>
          <a:srgbClr val="FAFAFA"/>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282804" y="273408"/>
            <a:ext cx="342664" cy="501389"/>
            <a:chOff x="270078" y="290764"/>
            <a:chExt cx="329573" cy="482234"/>
          </a:xfrm>
        </p:grpSpPr>
        <p:sp>
          <p:nvSpPr>
            <p:cNvPr id="4" name="菱形 3"/>
            <p:cNvSpPr/>
            <p:nvPr/>
          </p:nvSpPr>
          <p:spPr>
            <a:xfrm>
              <a:off x="270078" y="290764"/>
              <a:ext cx="199430" cy="199430"/>
            </a:xfrm>
            <a:prstGeom prst="diamond">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270078" y="573568"/>
              <a:ext cx="199430" cy="199430"/>
            </a:xfrm>
            <a:prstGeom prst="diamond">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400221" y="432166"/>
              <a:ext cx="199430" cy="199430"/>
            </a:xfrm>
            <a:prstGeom prst="diamond">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FAFAFA"/>
        </a:solidFill>
        <a:effectLst/>
      </p:bgPr>
    </p:bg>
    <p:spTree>
      <p:nvGrpSpPr>
        <p:cNvPr id="1" name=""/>
        <p:cNvGrpSpPr/>
        <p:nvPr/>
      </p:nvGrpSpPr>
      <p:grpSpPr>
        <a:xfrm>
          <a:off x="0" y="0"/>
          <a:ext cx="0" cy="0"/>
          <a:chOff x="0" y="0"/>
          <a:chExt cx="0" cy="0"/>
        </a:xfrm>
      </p:grpSpPr>
      <p:grpSp>
        <p:nvGrpSpPr>
          <p:cNvPr id="34" name="组合 33"/>
          <p:cNvGrpSpPr/>
          <p:nvPr userDrawn="1"/>
        </p:nvGrpSpPr>
        <p:grpSpPr>
          <a:xfrm>
            <a:off x="6717601" y="329100"/>
            <a:ext cx="7801087" cy="6646596"/>
            <a:chOff x="6717601" y="329100"/>
            <a:chExt cx="7801087" cy="6646596"/>
          </a:xfrm>
        </p:grpSpPr>
        <p:sp>
          <p:nvSpPr>
            <p:cNvPr id="26" name="任意多边形: 形状 25"/>
            <p:cNvSpPr/>
            <p:nvPr userDrawn="1"/>
          </p:nvSpPr>
          <p:spPr>
            <a:xfrm rot="18675264">
              <a:off x="8592310" y="280895"/>
              <a:ext cx="5775716" cy="5872126"/>
            </a:xfrm>
            <a:custGeom>
              <a:avLst/>
              <a:gdLst>
                <a:gd name="connsiteX0" fmla="*/ 5775716 w 5775716"/>
                <a:gd name="connsiteY0" fmla="*/ 1349937 h 5872126"/>
                <a:gd name="connsiteX1" fmla="*/ 619946 w 5775716"/>
                <a:gd name="connsiteY1" fmla="*/ 5872126 h 5872126"/>
                <a:gd name="connsiteX2" fmla="*/ 0 w 5775716"/>
                <a:gd name="connsiteY2" fmla="*/ 5165323 h 5872126"/>
                <a:gd name="connsiteX3" fmla="*/ 0 w 5775716"/>
                <a:gd name="connsiteY3" fmla="*/ 0 h 5872126"/>
                <a:gd name="connsiteX4" fmla="*/ 4591669 w 5775716"/>
                <a:gd name="connsiteY4" fmla="*/ 0 h 587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5716" h="5872126">
                  <a:moveTo>
                    <a:pt x="5775716" y="1349937"/>
                  </a:moveTo>
                  <a:lnTo>
                    <a:pt x="619946" y="5872126"/>
                  </a:lnTo>
                  <a:lnTo>
                    <a:pt x="0" y="5165323"/>
                  </a:lnTo>
                  <a:lnTo>
                    <a:pt x="0" y="0"/>
                  </a:lnTo>
                  <a:lnTo>
                    <a:pt x="45916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p>
          </p:txBody>
        </p:sp>
        <p:sp>
          <p:nvSpPr>
            <p:cNvPr id="24" name="任意多边形: 形状 23"/>
            <p:cNvSpPr/>
            <p:nvPr userDrawn="1"/>
          </p:nvSpPr>
          <p:spPr>
            <a:xfrm rot="18675264">
              <a:off x="9400107" y="670909"/>
              <a:ext cx="5137258" cy="5099904"/>
            </a:xfrm>
            <a:custGeom>
              <a:avLst/>
              <a:gdLst>
                <a:gd name="connsiteX0" fmla="*/ 5137258 w 5137258"/>
                <a:gd name="connsiteY0" fmla="*/ 593952 h 5099904"/>
                <a:gd name="connsiteX1" fmla="*/ 0 w 5137258"/>
                <a:gd name="connsiteY1" fmla="*/ 5099904 h 5099904"/>
                <a:gd name="connsiteX2" fmla="*/ 0 w 5137258"/>
                <a:gd name="connsiteY2" fmla="*/ 0 h 5099904"/>
                <a:gd name="connsiteX3" fmla="*/ 4616295 w 5137258"/>
                <a:gd name="connsiteY3" fmla="*/ 0 h 5099904"/>
              </a:gdLst>
              <a:ahLst/>
              <a:cxnLst>
                <a:cxn ang="0">
                  <a:pos x="connsiteX0" y="connsiteY0"/>
                </a:cxn>
                <a:cxn ang="0">
                  <a:pos x="connsiteX1" y="connsiteY1"/>
                </a:cxn>
                <a:cxn ang="0">
                  <a:pos x="connsiteX2" y="connsiteY2"/>
                </a:cxn>
                <a:cxn ang="0">
                  <a:pos x="connsiteX3" y="connsiteY3"/>
                </a:cxn>
              </a:cxnLst>
              <a:rect l="l" t="t" r="r" b="b"/>
              <a:pathLst>
                <a:path w="5137258" h="5099904">
                  <a:moveTo>
                    <a:pt x="5137258" y="593952"/>
                  </a:moveTo>
                  <a:lnTo>
                    <a:pt x="0" y="5099904"/>
                  </a:lnTo>
                  <a:lnTo>
                    <a:pt x="0" y="0"/>
                  </a:lnTo>
                  <a:lnTo>
                    <a:pt x="4616295" y="0"/>
                  </a:lnTo>
                  <a:close/>
                </a:path>
              </a:pathLst>
            </a:custGeom>
            <a:solidFill>
              <a:srgbClr val="1D4D7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27" name="图片 26"/>
            <p:cNvPicPr>
              <a:picLocks noChangeAspect="1"/>
            </p:cNvPicPr>
            <p:nvPr userDrawn="1"/>
          </p:nvPicPr>
          <p:blipFill>
            <a:blip r:embed="rId2" cstate="print"/>
            <a:srcRect/>
            <a:stretch>
              <a:fillRect/>
            </a:stretch>
          </p:blipFill>
          <p:spPr>
            <a:xfrm>
              <a:off x="7662708" y="5336994"/>
              <a:ext cx="1628935" cy="1521008"/>
            </a:xfrm>
            <a:custGeom>
              <a:avLst/>
              <a:gdLst>
                <a:gd name="connsiteX0" fmla="*/ 740677 w 1628935"/>
                <a:gd name="connsiteY0" fmla="*/ 0 h 1521008"/>
                <a:gd name="connsiteX1" fmla="*/ 795402 w 1628935"/>
                <a:gd name="connsiteY1" fmla="*/ 0 h 1521008"/>
                <a:gd name="connsiteX2" fmla="*/ 1628935 w 1628935"/>
                <a:gd name="connsiteY2" fmla="*/ 737550 h 1521008"/>
                <a:gd name="connsiteX3" fmla="*/ 935695 w 1628935"/>
                <a:gd name="connsiteY3" fmla="*/ 1521007 h 1521008"/>
                <a:gd name="connsiteX4" fmla="*/ 772946 w 1628935"/>
                <a:gd name="connsiteY4" fmla="*/ 1521008 h 1521008"/>
                <a:gd name="connsiteX5" fmla="*/ 0 w 1628935"/>
                <a:gd name="connsiteY5" fmla="*/ 837068 h 152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35" h="1521008">
                  <a:moveTo>
                    <a:pt x="740677" y="0"/>
                  </a:moveTo>
                  <a:lnTo>
                    <a:pt x="795402" y="0"/>
                  </a:lnTo>
                  <a:lnTo>
                    <a:pt x="1628935" y="737550"/>
                  </a:lnTo>
                  <a:lnTo>
                    <a:pt x="935695" y="1521007"/>
                  </a:lnTo>
                  <a:lnTo>
                    <a:pt x="772946" y="1521008"/>
                  </a:lnTo>
                  <a:lnTo>
                    <a:pt x="0" y="837068"/>
                  </a:lnTo>
                  <a:close/>
                </a:path>
              </a:pathLst>
            </a:custGeom>
            <a:effectLst>
              <a:outerShdw blurRad="63500" sx="103000" sy="103000" algn="ctr" rotWithShape="0">
                <a:prstClr val="black">
                  <a:alpha val="38000"/>
                </a:prstClr>
              </a:outerShdw>
            </a:effectLst>
          </p:spPr>
        </p:pic>
        <p:pic>
          <p:nvPicPr>
            <p:cNvPr id="28" name="图片 27"/>
            <p:cNvPicPr>
              <a:picLocks noChangeAspect="1"/>
            </p:cNvPicPr>
            <p:nvPr userDrawn="1"/>
          </p:nvPicPr>
          <p:blipFill>
            <a:blip r:embed="rId3" cstate="print"/>
            <a:srcRect/>
            <a:stretch>
              <a:fillRect/>
            </a:stretch>
          </p:blipFill>
          <p:spPr>
            <a:xfrm>
              <a:off x="6717601" y="4468126"/>
              <a:ext cx="1628736" cy="1628736"/>
            </a:xfrm>
            <a:custGeom>
              <a:avLst/>
              <a:gdLst>
                <a:gd name="connsiteX0" fmla="*/ 762999 w 1628736"/>
                <a:gd name="connsiteY0" fmla="*/ 0 h 1628736"/>
                <a:gd name="connsiteX1" fmla="*/ 1628736 w 1628736"/>
                <a:gd name="connsiteY1" fmla="*/ 762999 h 1628736"/>
                <a:gd name="connsiteX2" fmla="*/ 865736 w 1628736"/>
                <a:gd name="connsiteY2" fmla="*/ 1628736 h 1628736"/>
                <a:gd name="connsiteX3" fmla="*/ 0 w 1628736"/>
                <a:gd name="connsiteY3" fmla="*/ 865736 h 1628736"/>
              </a:gdLst>
              <a:ahLst/>
              <a:cxnLst>
                <a:cxn ang="0">
                  <a:pos x="connsiteX0" y="connsiteY0"/>
                </a:cxn>
                <a:cxn ang="0">
                  <a:pos x="connsiteX1" y="connsiteY1"/>
                </a:cxn>
                <a:cxn ang="0">
                  <a:pos x="connsiteX2" y="connsiteY2"/>
                </a:cxn>
                <a:cxn ang="0">
                  <a:pos x="connsiteX3" y="connsiteY3"/>
                </a:cxn>
              </a:cxnLst>
              <a:rect l="l" t="t" r="r" b="b"/>
              <a:pathLst>
                <a:path w="1628736" h="1628736">
                  <a:moveTo>
                    <a:pt x="762999" y="0"/>
                  </a:moveTo>
                  <a:lnTo>
                    <a:pt x="1628736" y="762999"/>
                  </a:lnTo>
                  <a:lnTo>
                    <a:pt x="865736" y="1628736"/>
                  </a:lnTo>
                  <a:lnTo>
                    <a:pt x="0" y="865736"/>
                  </a:lnTo>
                  <a:close/>
                </a:path>
              </a:pathLst>
            </a:custGeom>
            <a:effectLst>
              <a:outerShdw blurRad="63500" sx="103000" sy="103000" algn="ctr" rotWithShape="0">
                <a:prstClr val="black">
                  <a:alpha val="38000"/>
                </a:prstClr>
              </a:outerShdw>
            </a:effectLst>
          </p:spPr>
        </p:pic>
        <p:pic>
          <p:nvPicPr>
            <p:cNvPr id="29" name="图片 28"/>
            <p:cNvPicPr>
              <a:picLocks noChangeAspect="1"/>
            </p:cNvPicPr>
            <p:nvPr userDrawn="1"/>
          </p:nvPicPr>
          <p:blipFill>
            <a:blip r:embed="rId4" cstate="print"/>
            <a:srcRect/>
            <a:stretch>
              <a:fillRect/>
            </a:stretch>
          </p:blipFill>
          <p:spPr>
            <a:xfrm>
              <a:off x="7539711" y="3530626"/>
              <a:ext cx="1628694" cy="1628695"/>
            </a:xfrm>
            <a:custGeom>
              <a:avLst/>
              <a:gdLst>
                <a:gd name="connsiteX0" fmla="*/ 762651 w 1628694"/>
                <a:gd name="connsiteY0" fmla="*/ 0 h 1628695"/>
                <a:gd name="connsiteX1" fmla="*/ 1628694 w 1628694"/>
                <a:gd name="connsiteY1" fmla="*/ 762652 h 1628695"/>
                <a:gd name="connsiteX2" fmla="*/ 866042 w 1628694"/>
                <a:gd name="connsiteY2" fmla="*/ 1628695 h 1628695"/>
                <a:gd name="connsiteX3" fmla="*/ 0 w 1628694"/>
                <a:gd name="connsiteY3" fmla="*/ 866043 h 1628695"/>
              </a:gdLst>
              <a:ahLst/>
              <a:cxnLst>
                <a:cxn ang="0">
                  <a:pos x="connsiteX0" y="connsiteY0"/>
                </a:cxn>
                <a:cxn ang="0">
                  <a:pos x="connsiteX1" y="connsiteY1"/>
                </a:cxn>
                <a:cxn ang="0">
                  <a:pos x="connsiteX2" y="connsiteY2"/>
                </a:cxn>
                <a:cxn ang="0">
                  <a:pos x="connsiteX3" y="connsiteY3"/>
                </a:cxn>
              </a:cxnLst>
              <a:rect l="l" t="t" r="r" b="b"/>
              <a:pathLst>
                <a:path w="1628694" h="1628695">
                  <a:moveTo>
                    <a:pt x="762651" y="0"/>
                  </a:moveTo>
                  <a:lnTo>
                    <a:pt x="1628694" y="762652"/>
                  </a:lnTo>
                  <a:lnTo>
                    <a:pt x="866042" y="1628695"/>
                  </a:lnTo>
                  <a:lnTo>
                    <a:pt x="0" y="866043"/>
                  </a:lnTo>
                  <a:close/>
                </a:path>
              </a:pathLst>
            </a:custGeom>
            <a:effectLst>
              <a:outerShdw blurRad="63500" sx="103000" sy="103000" algn="ctr" rotWithShape="0">
                <a:prstClr val="black">
                  <a:alpha val="38000"/>
                </a:prstClr>
              </a:outerShdw>
            </a:effectLst>
          </p:spPr>
        </p:pic>
        <p:sp>
          <p:nvSpPr>
            <p:cNvPr id="30" name="任意多边形: 形状 29"/>
            <p:cNvSpPr/>
            <p:nvPr userDrawn="1"/>
          </p:nvSpPr>
          <p:spPr>
            <a:xfrm rot="18690236">
              <a:off x="7508966" y="6538031"/>
              <a:ext cx="437665" cy="437665"/>
            </a:xfrm>
            <a:custGeom>
              <a:avLst/>
              <a:gdLst>
                <a:gd name="connsiteX0" fmla="*/ 523725 w 523725"/>
                <a:gd name="connsiteY0" fmla="*/ 0 h 523725"/>
                <a:gd name="connsiteX1" fmla="*/ 523725 w 523725"/>
                <a:gd name="connsiteY1" fmla="*/ 523725 h 523725"/>
                <a:gd name="connsiteX2" fmla="*/ 303410 w 523725"/>
                <a:gd name="connsiteY2" fmla="*/ 523725 h 523725"/>
                <a:gd name="connsiteX3" fmla="*/ 0 w 523725"/>
                <a:gd name="connsiteY3" fmla="*/ 180830 h 523725"/>
                <a:gd name="connsiteX4" fmla="*/ 0 w 523725"/>
                <a:gd name="connsiteY4" fmla="*/ 0 h 52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25" h="523725">
                  <a:moveTo>
                    <a:pt x="523725" y="0"/>
                  </a:moveTo>
                  <a:lnTo>
                    <a:pt x="523725" y="523725"/>
                  </a:lnTo>
                  <a:lnTo>
                    <a:pt x="303410" y="523725"/>
                  </a:lnTo>
                  <a:lnTo>
                    <a:pt x="0" y="180830"/>
                  </a:lnTo>
                  <a:lnTo>
                    <a:pt x="0" y="0"/>
                  </a:lnTo>
                  <a:close/>
                </a:path>
              </a:pathLst>
            </a:custGeom>
            <a:solidFill>
              <a:srgbClr val="BC0000"/>
            </a:solidFill>
            <a:ln>
              <a:noFill/>
            </a:ln>
            <a:effectLst>
              <a:outerShdw blurRad="63500" sx="106000" sy="106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rot="13292084">
              <a:off x="8571753" y="5873297"/>
              <a:ext cx="1927399" cy="59379"/>
            </a:xfrm>
            <a:custGeom>
              <a:avLst/>
              <a:gdLst>
                <a:gd name="connsiteX0" fmla="*/ 1863677 w 1927399"/>
                <a:gd name="connsiteY0" fmla="*/ 59379 h 59379"/>
                <a:gd name="connsiteX1" fmla="*/ 0 w 1927399"/>
                <a:gd name="connsiteY1" fmla="*/ 59379 h 59379"/>
                <a:gd name="connsiteX2" fmla="*/ 67034 w 1927399"/>
                <a:gd name="connsiteY2" fmla="*/ 0 h 59379"/>
                <a:gd name="connsiteX3" fmla="*/ 1927399 w 1927399"/>
                <a:gd name="connsiteY3" fmla="*/ 0 h 59379"/>
              </a:gdLst>
              <a:ahLst/>
              <a:cxnLst>
                <a:cxn ang="0">
                  <a:pos x="connsiteX0" y="connsiteY0"/>
                </a:cxn>
                <a:cxn ang="0">
                  <a:pos x="connsiteX1" y="connsiteY1"/>
                </a:cxn>
                <a:cxn ang="0">
                  <a:pos x="connsiteX2" y="connsiteY2"/>
                </a:cxn>
                <a:cxn ang="0">
                  <a:pos x="connsiteX3" y="connsiteY3"/>
                </a:cxn>
              </a:cxnLst>
              <a:rect l="l" t="t" r="r" b="b"/>
              <a:pathLst>
                <a:path w="1927399" h="59379">
                  <a:moveTo>
                    <a:pt x="1863677" y="59379"/>
                  </a:moveTo>
                  <a:lnTo>
                    <a:pt x="0" y="59379"/>
                  </a:lnTo>
                  <a:lnTo>
                    <a:pt x="67034" y="0"/>
                  </a:lnTo>
                  <a:lnTo>
                    <a:pt x="1927399" y="0"/>
                  </a:lnTo>
                  <a:close/>
                </a:path>
              </a:pathLst>
            </a:cu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任意多边形: 形状 31"/>
            <p:cNvSpPr/>
            <p:nvPr userDrawn="1"/>
          </p:nvSpPr>
          <p:spPr>
            <a:xfrm rot="18690236">
              <a:off x="10623849" y="6195116"/>
              <a:ext cx="738197" cy="738197"/>
            </a:xfrm>
            <a:custGeom>
              <a:avLst/>
              <a:gdLst>
                <a:gd name="connsiteX0" fmla="*/ 738197 w 738197"/>
                <a:gd name="connsiteY0" fmla="*/ 0 h 738197"/>
                <a:gd name="connsiteX1" fmla="*/ 738197 w 738197"/>
                <a:gd name="connsiteY1" fmla="*/ 738197 h 738197"/>
                <a:gd name="connsiteX2" fmla="*/ 303410 w 738197"/>
                <a:gd name="connsiteY2" fmla="*/ 738197 h 738197"/>
                <a:gd name="connsiteX3" fmla="*/ 0 w 738197"/>
                <a:gd name="connsiteY3" fmla="*/ 395301 h 738197"/>
                <a:gd name="connsiteX4" fmla="*/ 0 w 738197"/>
                <a:gd name="connsiteY4" fmla="*/ 0 h 73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7" h="738197">
                  <a:moveTo>
                    <a:pt x="738197" y="0"/>
                  </a:moveTo>
                  <a:lnTo>
                    <a:pt x="738197" y="738197"/>
                  </a:lnTo>
                  <a:lnTo>
                    <a:pt x="303410" y="738197"/>
                  </a:lnTo>
                  <a:lnTo>
                    <a:pt x="0" y="395301"/>
                  </a:lnTo>
                  <a:lnTo>
                    <a:pt x="0" y="0"/>
                  </a:lnTo>
                  <a:close/>
                </a:path>
              </a:pathLst>
            </a:custGeom>
            <a:solidFill>
              <a:srgbClr val="C00000">
                <a:alpha val="69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FAFAFA"/>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55725" y="-1"/>
            <a:ext cx="5128403" cy="6884044"/>
            <a:chOff x="599565" y="-1"/>
            <a:chExt cx="5128403" cy="6884044"/>
          </a:xfrm>
        </p:grpSpPr>
        <p:sp>
          <p:nvSpPr>
            <p:cNvPr id="12" name="任意多边形: 形状 11"/>
            <p:cNvSpPr/>
            <p:nvPr/>
          </p:nvSpPr>
          <p:spPr>
            <a:xfrm>
              <a:off x="599565" y="-1"/>
              <a:ext cx="1966929" cy="3868839"/>
            </a:xfrm>
            <a:custGeom>
              <a:avLst/>
              <a:gdLst>
                <a:gd name="connsiteX0" fmla="*/ 0 w 1743313"/>
                <a:gd name="connsiteY0" fmla="*/ 0 h 3429000"/>
                <a:gd name="connsiteX1" fmla="*/ 418303 w 1743313"/>
                <a:gd name="connsiteY1" fmla="*/ 0 h 3429000"/>
                <a:gd name="connsiteX2" fmla="*/ 1743313 w 1743313"/>
                <a:gd name="connsiteY2" fmla="*/ 3429000 h 3429000"/>
                <a:gd name="connsiteX3" fmla="*/ 1325010 w 1743313"/>
                <a:gd name="connsiteY3" fmla="*/ 3429000 h 3429000"/>
                <a:gd name="connsiteX4" fmla="*/ 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0" y="0"/>
                  </a:moveTo>
                  <a:lnTo>
                    <a:pt x="418303" y="0"/>
                  </a:lnTo>
                  <a:lnTo>
                    <a:pt x="1743313" y="3429000"/>
                  </a:lnTo>
                  <a:lnTo>
                    <a:pt x="1325010" y="3429000"/>
                  </a:lnTo>
                  <a:lnTo>
                    <a:pt x="0" y="0"/>
                  </a:lnTo>
                  <a:close/>
                </a:path>
              </a:pathLst>
            </a:custGeom>
            <a:solidFill>
              <a:srgbClr val="1D4D71"/>
            </a:solidFill>
            <a:ln>
              <a:noFill/>
            </a:ln>
            <a:effectLst>
              <a:innerShdw blurRad="63500" dist="203200" dir="2400000">
                <a:schemeClr val="tx1">
                  <a:lumMod val="75000"/>
                  <a:lumOff val="25000"/>
                  <a:alpha val="4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3" name="任意多边形: 形状 12"/>
            <p:cNvSpPr/>
            <p:nvPr/>
          </p:nvSpPr>
          <p:spPr>
            <a:xfrm>
              <a:off x="599565" y="2800957"/>
              <a:ext cx="2062612" cy="4057043"/>
            </a:xfrm>
            <a:custGeom>
              <a:avLst/>
              <a:gdLst>
                <a:gd name="connsiteX0" fmla="*/ 1325010 w 1743313"/>
                <a:gd name="connsiteY0" fmla="*/ 0 h 3429000"/>
                <a:gd name="connsiteX1" fmla="*/ 1743313 w 1743313"/>
                <a:gd name="connsiteY1" fmla="*/ 0 h 3429000"/>
                <a:gd name="connsiteX2" fmla="*/ 418303 w 1743313"/>
                <a:gd name="connsiteY2" fmla="*/ 3429000 h 3429000"/>
                <a:gd name="connsiteX3" fmla="*/ 0 w 1743313"/>
                <a:gd name="connsiteY3" fmla="*/ 3429000 h 3429000"/>
                <a:gd name="connsiteX4" fmla="*/ 132501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1325010" y="0"/>
                  </a:moveTo>
                  <a:lnTo>
                    <a:pt x="1743313" y="0"/>
                  </a:lnTo>
                  <a:lnTo>
                    <a:pt x="418303" y="3429000"/>
                  </a:lnTo>
                  <a:lnTo>
                    <a:pt x="0" y="3429000"/>
                  </a:lnTo>
                  <a:lnTo>
                    <a:pt x="1325010" y="0"/>
                  </a:lnTo>
                  <a:close/>
                </a:path>
              </a:pathLst>
            </a:custGeom>
            <a:solidFill>
              <a:srgbClr val="1D4D71"/>
            </a:solidFill>
            <a:ln>
              <a:noFill/>
            </a:ln>
            <a:effectLst>
              <a:innerShdw blurRad="304800" dir="114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14" name="组合 13"/>
            <p:cNvGrpSpPr/>
            <p:nvPr/>
          </p:nvGrpSpPr>
          <p:grpSpPr>
            <a:xfrm>
              <a:off x="1006998" y="0"/>
              <a:ext cx="4720970" cy="6884043"/>
              <a:chOff x="1006998" y="0"/>
              <a:chExt cx="4720970" cy="6884043"/>
            </a:xfrm>
          </p:grpSpPr>
          <p:sp>
            <p:nvSpPr>
              <p:cNvPr id="15" name="任意多边形: 形状 14"/>
              <p:cNvSpPr/>
              <p:nvPr/>
            </p:nvSpPr>
            <p:spPr>
              <a:xfrm>
                <a:off x="3665356" y="400715"/>
                <a:ext cx="1029806" cy="2025570"/>
              </a:xfrm>
              <a:custGeom>
                <a:avLst/>
                <a:gdLst>
                  <a:gd name="connsiteX0" fmla="*/ 0 w 1743313"/>
                  <a:gd name="connsiteY0" fmla="*/ 0 h 3429000"/>
                  <a:gd name="connsiteX1" fmla="*/ 418303 w 1743313"/>
                  <a:gd name="connsiteY1" fmla="*/ 0 h 3429000"/>
                  <a:gd name="connsiteX2" fmla="*/ 1743313 w 1743313"/>
                  <a:gd name="connsiteY2" fmla="*/ 3429000 h 3429000"/>
                  <a:gd name="connsiteX3" fmla="*/ 1325010 w 1743313"/>
                  <a:gd name="connsiteY3" fmla="*/ 3429000 h 3429000"/>
                  <a:gd name="connsiteX4" fmla="*/ 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0" y="0"/>
                    </a:moveTo>
                    <a:lnTo>
                      <a:pt x="418303" y="0"/>
                    </a:lnTo>
                    <a:lnTo>
                      <a:pt x="1743313" y="3429000"/>
                    </a:lnTo>
                    <a:lnTo>
                      <a:pt x="1325010" y="3429000"/>
                    </a:lnTo>
                    <a:lnTo>
                      <a:pt x="0" y="0"/>
                    </a:lnTo>
                    <a:close/>
                  </a:path>
                </a:pathLst>
              </a:custGeom>
              <a:solidFill>
                <a:srgbClr val="1D4D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16" name="图片 15"/>
              <p:cNvPicPr>
                <a:picLocks noChangeAspect="1"/>
              </p:cNvPicPr>
              <p:nvPr/>
            </p:nvPicPr>
            <p:blipFill>
              <a:blip r:embed="rId2" cstate="print"/>
              <a:srcRect/>
              <a:stretch>
                <a:fillRect/>
              </a:stretch>
            </p:blipFill>
            <p:spPr>
              <a:xfrm>
                <a:off x="1006998" y="0"/>
                <a:ext cx="3402958" cy="6858000"/>
              </a:xfrm>
              <a:custGeom>
                <a:avLst/>
                <a:gdLst>
                  <a:gd name="connsiteX0" fmla="*/ 0 w 3402958"/>
                  <a:gd name="connsiteY0" fmla="*/ 0 h 6858000"/>
                  <a:gd name="connsiteX1" fmla="*/ 2077948 w 3402958"/>
                  <a:gd name="connsiteY1" fmla="*/ 0 h 6858000"/>
                  <a:gd name="connsiteX2" fmla="*/ 3402958 w 3402958"/>
                  <a:gd name="connsiteY2" fmla="*/ 3429000 h 6858000"/>
                  <a:gd name="connsiteX3" fmla="*/ 2077948 w 3402958"/>
                  <a:gd name="connsiteY3" fmla="*/ 6858000 h 6858000"/>
                  <a:gd name="connsiteX4" fmla="*/ 0 w 3402958"/>
                  <a:gd name="connsiteY4" fmla="*/ 6858000 h 6858000"/>
                  <a:gd name="connsiteX5" fmla="*/ 1325010 w 3402958"/>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2958" h="6858000">
                    <a:moveTo>
                      <a:pt x="0" y="0"/>
                    </a:moveTo>
                    <a:lnTo>
                      <a:pt x="2077948" y="0"/>
                    </a:lnTo>
                    <a:lnTo>
                      <a:pt x="3402958" y="3429000"/>
                    </a:lnTo>
                    <a:lnTo>
                      <a:pt x="2077948" y="6858000"/>
                    </a:lnTo>
                    <a:lnTo>
                      <a:pt x="0" y="6858000"/>
                    </a:lnTo>
                    <a:lnTo>
                      <a:pt x="1325010" y="3429000"/>
                    </a:lnTo>
                    <a:close/>
                  </a:path>
                </a:pathLst>
              </a:custGeom>
              <a:effectLst>
                <a:outerShdw blurRad="63500" sx="103000" sy="103000" algn="ctr" rotWithShape="0">
                  <a:schemeClr val="tx1">
                    <a:lumMod val="75000"/>
                    <a:lumOff val="25000"/>
                    <a:alpha val="34000"/>
                  </a:schemeClr>
                </a:outerShdw>
              </a:effectLst>
            </p:spPr>
          </p:pic>
          <p:sp>
            <p:nvSpPr>
              <p:cNvPr id="17" name="任意多边形: 形状 16"/>
              <p:cNvSpPr/>
              <p:nvPr/>
            </p:nvSpPr>
            <p:spPr>
              <a:xfrm>
                <a:off x="3665356" y="2827000"/>
                <a:ext cx="2062612" cy="4057043"/>
              </a:xfrm>
              <a:custGeom>
                <a:avLst/>
                <a:gdLst>
                  <a:gd name="connsiteX0" fmla="*/ 1325010 w 1743313"/>
                  <a:gd name="connsiteY0" fmla="*/ 0 h 3429000"/>
                  <a:gd name="connsiteX1" fmla="*/ 1743313 w 1743313"/>
                  <a:gd name="connsiteY1" fmla="*/ 0 h 3429000"/>
                  <a:gd name="connsiteX2" fmla="*/ 418303 w 1743313"/>
                  <a:gd name="connsiteY2" fmla="*/ 3429000 h 3429000"/>
                  <a:gd name="connsiteX3" fmla="*/ 0 w 1743313"/>
                  <a:gd name="connsiteY3" fmla="*/ 3429000 h 3429000"/>
                  <a:gd name="connsiteX4" fmla="*/ 132501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1325010" y="0"/>
                    </a:moveTo>
                    <a:lnTo>
                      <a:pt x="1743313" y="0"/>
                    </a:lnTo>
                    <a:lnTo>
                      <a:pt x="418303" y="3429000"/>
                    </a:lnTo>
                    <a:lnTo>
                      <a:pt x="0" y="3429000"/>
                    </a:lnTo>
                    <a:lnTo>
                      <a:pt x="1325010" y="0"/>
                    </a:lnTo>
                    <a:close/>
                  </a:path>
                </a:pathLst>
              </a:custGeom>
              <a:solidFill>
                <a:srgbClr val="BC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E1BC62A4-E876-4F5A-B4F1-4E478916396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A9AF076A-417F-4F3D-A6D3-A7B0323A134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0" y="4139565"/>
            <a:ext cx="7646670" cy="583565"/>
          </a:xfrm>
          <a:prstGeom prst="rect">
            <a:avLst/>
          </a:prstGeom>
          <a:noFill/>
        </p:spPr>
        <p:txBody>
          <a:bodyPr wrap="square" rtlCol="0">
            <a:spAutoFit/>
          </a:bodyPr>
          <a:lstStyle/>
          <a:p>
            <a:pPr algn="ctr"/>
            <a:r>
              <a:rPr lang="en-US" sz="3200" b="1" u="sng" dirty="0">
                <a:ln w="12700">
                  <a:solidFill>
                    <a:schemeClr val="tx2">
                      <a:lumMod val="75000"/>
                    </a:schemeClr>
                  </a:solidFill>
                  <a:prstDash val="solid"/>
                </a:ln>
                <a:gradFill>
                  <a:gsLst>
                    <a:gs pos="0">
                      <a:srgbClr val="007BD3"/>
                    </a:gs>
                    <a:gs pos="100000">
                      <a:srgbClr val="034373"/>
                    </a:gs>
                  </a:gsLst>
                  <a:lin scaled="0"/>
                </a:gra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HOUSING: PRICE PREDICTION</a:t>
            </a:r>
            <a:endParaRPr lang="en-US" altLang="en-US" sz="3200" b="1" u="sng" dirty="0">
              <a:ln w="12700">
                <a:solidFill>
                  <a:schemeClr val="tx2">
                    <a:lumMod val="75000"/>
                  </a:schemeClr>
                </a:solidFill>
                <a:prstDash val="solid"/>
              </a:ln>
              <a:gradFill>
                <a:gsLst>
                  <a:gs pos="0">
                    <a:srgbClr val="007BD3"/>
                  </a:gs>
                  <a:gs pos="100000">
                    <a:srgbClr val="034373"/>
                  </a:gs>
                </a:gsLst>
                <a:lin scaled="0"/>
              </a:gradFill>
              <a:effectLst>
                <a:outerShdw dist="38100" dir="2640000" algn="bl" rotWithShape="0">
                  <a:schemeClr val="tx2">
                    <a:lumMod val="75000"/>
                  </a:schemeClr>
                </a:outerShdw>
              </a:effectLst>
              <a:latin typeface="Times New Roman" panose="02020603050405020304" pitchFamily="18" charset="0"/>
              <a:ea typeface="Calibri" panose="020F0502020204030204" pitchFamily="34" charset="0"/>
              <a:cs typeface="Times New Roman" panose="02020603050405020304" pitchFamily="18" charset="0"/>
              <a:sym typeface="+mn-ea"/>
            </a:endParaRPr>
          </a:p>
        </p:txBody>
      </p:sp>
      <p:sp>
        <p:nvSpPr>
          <p:cNvPr id="24" name="箭头: V 形 23"/>
          <p:cNvSpPr/>
          <p:nvPr/>
        </p:nvSpPr>
        <p:spPr>
          <a:xfrm>
            <a:off x="358880" y="5674995"/>
            <a:ext cx="200001" cy="274320"/>
          </a:xfrm>
          <a:prstGeom prst="chevron">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5" name="文本框 24"/>
          <p:cNvSpPr txBox="1"/>
          <p:nvPr/>
        </p:nvSpPr>
        <p:spPr>
          <a:xfrm>
            <a:off x="558800" y="5573395"/>
            <a:ext cx="4246245" cy="706755"/>
          </a:xfrm>
          <a:prstGeom prst="rect">
            <a:avLst/>
          </a:prstGeom>
          <a:noFill/>
        </p:spPr>
        <p:txBody>
          <a:bodyPr wrap="square" rtlCol="0">
            <a:spAutoFit/>
            <a:scene3d>
              <a:camera prst="orthographicFront"/>
              <a:lightRig rig="threePt" dir="t"/>
            </a:scene3d>
          </a:bodyPr>
          <a:lstStyle/>
          <a:p>
            <a:r>
              <a:rPr lang="en-IN" sz="2000" b="1" u="sng" dirty="0">
                <a:ln w="12700">
                  <a:solidFill>
                    <a:schemeClr val="accent5"/>
                  </a:solidFill>
                  <a:prstDash val="solid"/>
                </a:ln>
                <a:solidFill>
                  <a:srgbClr val="C90002"/>
                </a:solidFill>
                <a:effectLst/>
                <a:latin typeface="Times New Roman" panose="02020603050405020304" pitchFamily="18" charset="0"/>
                <a:cs typeface="Times New Roman" panose="02020603050405020304" pitchFamily="18" charset="0"/>
                <a:sym typeface="+mn-ea"/>
              </a:rPr>
              <a:t>SUBMITTED BY:  </a:t>
            </a:r>
            <a:r>
              <a:rPr lang="en-US" altLang="en-IN" sz="2000" b="1" u="sng" dirty="0">
                <a:ln w="12700">
                  <a:solidFill>
                    <a:schemeClr val="accent5"/>
                  </a:solidFill>
                  <a:prstDash val="solid"/>
                </a:ln>
                <a:solidFill>
                  <a:srgbClr val="C90002"/>
                </a:solidFill>
                <a:effectLst/>
                <a:latin typeface="Times New Roman" panose="02020603050405020304" pitchFamily="18" charset="0"/>
                <a:cs typeface="Times New Roman" panose="02020603050405020304" pitchFamily="18" charset="0"/>
                <a:sym typeface="+mn-ea"/>
              </a:rPr>
              <a:t>DILIP KUMAR</a:t>
            </a:r>
            <a:endParaRPr lang="en-IN" sz="2000" b="1" u="sng" dirty="0">
              <a:ln w="12700">
                <a:solidFill>
                  <a:schemeClr val="accent5"/>
                </a:solidFill>
                <a:prstDash val="solid"/>
              </a:ln>
              <a:solidFill>
                <a:srgbClr val="C90002"/>
              </a:solidFill>
              <a:effectLst/>
              <a:latin typeface="Times New Roman" panose="02020603050405020304" pitchFamily="18" charset="0"/>
              <a:cs typeface="Times New Roman" panose="02020603050405020304" pitchFamily="18" charset="0"/>
            </a:endParaRPr>
          </a:p>
          <a:p>
            <a:endParaRPr lang="en-IN" altLang="zh-CN" sz="2000" b="1" u="sng" dirty="0">
              <a:ln w="12700">
                <a:solidFill>
                  <a:schemeClr val="accent5"/>
                </a:solidFill>
                <a:prstDash val="solid"/>
              </a:ln>
              <a:solidFill>
                <a:srgbClr val="C9000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7818755" y="0"/>
            <a:ext cx="3514725" cy="1762125"/>
          </a:xfrm>
          <a:prstGeom prst="rect">
            <a:avLst/>
          </a:prstGeom>
          <a:noFill/>
          <a:ln>
            <a:noFill/>
          </a:ln>
        </p:spPr>
      </p:pic>
      <p:pic>
        <p:nvPicPr>
          <p:cNvPr id="5" name="Picture 4"/>
          <p:cNvPicPr>
            <a:picLocks noChangeAspect="1"/>
          </p:cNvPicPr>
          <p:nvPr/>
        </p:nvPicPr>
        <p:blipFill>
          <a:blip r:embed="rId2"/>
          <a:stretch>
            <a:fillRect/>
          </a:stretch>
        </p:blipFill>
        <p:spPr>
          <a:xfrm>
            <a:off x="0" y="0"/>
            <a:ext cx="7904480" cy="398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46345" y="250825"/>
            <a:ext cx="5930265" cy="1506855"/>
          </a:xfrm>
          <a:prstGeom prst="rect">
            <a:avLst/>
          </a:prstGeom>
          <a:noFill/>
        </p:spPr>
        <p:txBody>
          <a:bodyPr wrap="square" rtlCol="0">
            <a:spAutoFit/>
          </a:bodyPr>
          <a:lstStyle/>
          <a:p>
            <a:pPr algn="ctr"/>
            <a:r>
              <a:rPr lang="en-US" sz="3600" b="1" dirty="0" smtClean="0">
                <a:gradFill>
                  <a:gsLst>
                    <a:gs pos="0">
                      <a:srgbClr val="14CD68"/>
                    </a:gs>
                    <a:gs pos="100000">
                      <a:srgbClr val="035C7D"/>
                    </a:gs>
                  </a:gsLst>
                  <a:lin scaled="0"/>
                </a:gradFill>
                <a:latin typeface="Arial Rounded MT Bold" panose="020F0704030504030204" pitchFamily="34" charset="0"/>
                <a:sym typeface="+mn-ea"/>
              </a:rPr>
              <a:t>Missing Values</a:t>
            </a:r>
            <a:endParaRPr lang="en-US" sz="3600" b="1" dirty="0" smtClean="0">
              <a:gradFill>
                <a:gsLst>
                  <a:gs pos="0">
                    <a:srgbClr val="14CD68"/>
                  </a:gs>
                  <a:gs pos="100000">
                    <a:srgbClr val="035C7D"/>
                  </a:gs>
                </a:gsLst>
                <a:lin scaled="0"/>
              </a:gradFill>
              <a:latin typeface="Arial Rounded MT Bold" panose="020F0704030504030204" pitchFamily="34" charset="0"/>
            </a:endParaRPr>
          </a:p>
          <a:p>
            <a:pPr algn="dist"/>
            <a:endParaRPr sz="2800">
              <a:gradFill>
                <a:gsLst>
                  <a:gs pos="0">
                    <a:srgbClr val="E30000"/>
                  </a:gs>
                  <a:gs pos="100000">
                    <a:srgbClr val="760303"/>
                  </a:gs>
                </a:gsLst>
                <a:lin scaled="0"/>
              </a:gradFill>
              <a:latin typeface="Arial Rounded MT Bold" panose="020F0704030504030204" pitchFamily="34" charset="0"/>
            </a:endParaRPr>
          </a:p>
          <a:p>
            <a:pPr algn="dist"/>
            <a:endParaRPr lang="zh-CN" altLang="en-US" sz="2800" b="1">
              <a:gradFill>
                <a:gsLst>
                  <a:gs pos="0">
                    <a:srgbClr val="E30000"/>
                  </a:gs>
                  <a:gs pos="100000">
                    <a:srgbClr val="760303"/>
                  </a:gs>
                </a:gsLst>
                <a:lin scaled="0"/>
              </a:gradFill>
              <a:latin typeface="Arial Rounded MT Bold" panose="020F0704030504030204" pitchFamily="34" charset="0"/>
              <a:ea typeface="Calibri" panose="020F0502020204030204" pitchFamily="34" charset="0"/>
            </a:endParaRPr>
          </a:p>
        </p:txBody>
      </p:sp>
      <p:sp>
        <p:nvSpPr>
          <p:cNvPr id="4" name="文本框 3"/>
          <p:cNvSpPr txBox="1"/>
          <p:nvPr/>
        </p:nvSpPr>
        <p:spPr>
          <a:xfrm rot="16200000">
            <a:off x="-2387669" y="3168238"/>
            <a:ext cx="5297600" cy="521970"/>
          </a:xfrm>
          <a:prstGeom prst="rect">
            <a:avLst/>
          </a:prstGeom>
          <a:noFill/>
        </p:spPr>
        <p:txBody>
          <a:bodyPr wrap="square" rtlCol="0">
            <a:spAutoFit/>
          </a:bodyPr>
          <a:lstStyle/>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6" name="Picture 6"/>
          <p:cNvPicPr>
            <a:picLocks noChangeAspect="1"/>
          </p:cNvPicPr>
          <p:nvPr/>
        </p:nvPicPr>
        <p:blipFill>
          <a:blip r:embed="rId1"/>
          <a:stretch>
            <a:fillRect/>
          </a:stretch>
        </p:blipFill>
        <p:spPr>
          <a:xfrm>
            <a:off x="5372100" y="1296035"/>
            <a:ext cx="6819900" cy="556196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9900" y="422275"/>
            <a:ext cx="5930265" cy="1506855"/>
          </a:xfrm>
          <a:prstGeom prst="rect">
            <a:avLst/>
          </a:prstGeom>
          <a:noFill/>
        </p:spPr>
        <p:txBody>
          <a:bodyPr wrap="square" rtlCol="0">
            <a:spAutoFit/>
          </a:bodyPr>
          <a:lstStyle/>
          <a:p>
            <a:pPr algn="ctr"/>
            <a:r>
              <a:rPr lang="en-US" sz="3600" b="1" dirty="0" smtClean="0">
                <a:gradFill>
                  <a:gsLst>
                    <a:gs pos="0">
                      <a:srgbClr val="14CD68"/>
                    </a:gs>
                    <a:gs pos="100000">
                      <a:srgbClr val="035C7D"/>
                    </a:gs>
                  </a:gsLst>
                  <a:lin scaled="0"/>
                </a:gradFill>
                <a:latin typeface="Arial Rounded MT Bold" panose="020F0704030504030204" pitchFamily="34" charset="0"/>
                <a:sym typeface="+mn-ea"/>
              </a:rPr>
              <a:t>Top Ten Feature</a:t>
            </a:r>
            <a:r>
              <a:rPr lang="en-US" sz="3200" dirty="0" smtClean="0">
                <a:solidFill>
                  <a:srgbClr val="00B050"/>
                </a:solidFill>
                <a:latin typeface="Arial Rounded MT Bold" panose="020F0704030504030204" pitchFamily="34" charset="0"/>
                <a:sym typeface="+mn-ea"/>
              </a:rPr>
              <a:t> </a:t>
            </a:r>
            <a:endParaRPr sz="3200">
              <a:solidFill>
                <a:srgbClr val="00B050"/>
              </a:solidFill>
              <a:latin typeface="Arial Rounded MT Bold" panose="020F0704030504030204" pitchFamily="34" charset="0"/>
            </a:endParaRPr>
          </a:p>
          <a:p>
            <a:pPr algn="dist"/>
            <a:endParaRPr sz="2800">
              <a:gradFill>
                <a:gsLst>
                  <a:gs pos="0">
                    <a:srgbClr val="E30000"/>
                  </a:gs>
                  <a:gs pos="100000">
                    <a:srgbClr val="760303"/>
                  </a:gs>
                </a:gsLst>
                <a:lin scaled="0"/>
              </a:gradFill>
              <a:latin typeface="Arial Rounded MT Bold" panose="020F0704030504030204" pitchFamily="34" charset="0"/>
            </a:endParaRPr>
          </a:p>
          <a:p>
            <a:pPr algn="dist"/>
            <a:endParaRPr lang="zh-CN" altLang="en-US" sz="2800" b="1">
              <a:gradFill>
                <a:gsLst>
                  <a:gs pos="0">
                    <a:srgbClr val="E30000"/>
                  </a:gs>
                  <a:gs pos="100000">
                    <a:srgbClr val="760303"/>
                  </a:gs>
                </a:gsLst>
                <a:lin scaled="0"/>
              </a:gradFill>
              <a:latin typeface="Arial Rounded MT Bold" panose="020F0704030504030204" pitchFamily="34" charset="0"/>
              <a:ea typeface="Calibri" panose="020F0502020204030204" pitchFamily="34" charset="0"/>
            </a:endParaRPr>
          </a:p>
        </p:txBody>
      </p:sp>
      <p:sp>
        <p:nvSpPr>
          <p:cNvPr id="4" name="文本框 3"/>
          <p:cNvSpPr txBox="1"/>
          <p:nvPr/>
        </p:nvSpPr>
        <p:spPr>
          <a:xfrm rot="16200000">
            <a:off x="-2387669" y="3168238"/>
            <a:ext cx="5297600" cy="521970"/>
          </a:xfrm>
          <a:prstGeom prst="rect">
            <a:avLst/>
          </a:prstGeom>
          <a:noFill/>
        </p:spPr>
        <p:txBody>
          <a:bodyPr wrap="square" rtlCol="0">
            <a:spAutoFit/>
          </a:bodyPr>
          <a:lstStyle/>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7" name="Picture 7"/>
          <p:cNvPicPr>
            <a:picLocks noChangeAspect="1"/>
          </p:cNvPicPr>
          <p:nvPr/>
        </p:nvPicPr>
        <p:blipFill>
          <a:blip r:embed="rId1"/>
          <a:stretch>
            <a:fillRect/>
          </a:stretch>
        </p:blipFill>
        <p:spPr>
          <a:xfrm>
            <a:off x="5549900" y="2367915"/>
            <a:ext cx="6441440" cy="37534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17465" y="780415"/>
            <a:ext cx="7073900" cy="645160"/>
          </a:xfrm>
          <a:prstGeom prst="rect">
            <a:avLst/>
          </a:prstGeom>
          <a:noFill/>
        </p:spPr>
        <p:txBody>
          <a:bodyPr wrap="square" rtlCol="0">
            <a:spAutoFit/>
          </a:bodyPr>
          <a:lstStyle/>
          <a:p>
            <a:pPr algn="ctr">
              <a:buClrTx/>
              <a:buSzTx/>
              <a:buFontTx/>
            </a:pPr>
            <a:r>
              <a:rPr lang="en-US" sz="3600" b="1" dirty="0" smtClean="0">
                <a:gradFill>
                  <a:gsLst>
                    <a:gs pos="0">
                      <a:srgbClr val="14CD68"/>
                    </a:gs>
                    <a:gs pos="100000">
                      <a:srgbClr val="035C7D"/>
                    </a:gs>
                  </a:gsLst>
                  <a:lin scaled="0"/>
                </a:gradFill>
                <a:latin typeface="Arial Rounded MT Bold" panose="020F0704030504030204" pitchFamily="34" charset="0"/>
                <a:sym typeface="+mn-ea"/>
              </a:rPr>
              <a:t>Lazy Test of Model selection</a:t>
            </a:r>
            <a:endParaRPr lang="en-US" sz="3600" b="1" dirty="0" smtClean="0">
              <a:gradFill>
                <a:gsLst>
                  <a:gs pos="0">
                    <a:srgbClr val="14CD68"/>
                  </a:gs>
                  <a:gs pos="100000">
                    <a:srgbClr val="035C7D"/>
                  </a:gs>
                </a:gsLst>
                <a:lin scaled="0"/>
              </a:gradFill>
              <a:latin typeface="Arial Rounded MT Bold" panose="020F0704030504030204" pitchFamily="34" charset="0"/>
            </a:endParaRPr>
          </a:p>
        </p:txBody>
      </p:sp>
      <p:sp>
        <p:nvSpPr>
          <p:cNvPr id="4" name="文本框 3"/>
          <p:cNvSpPr txBox="1"/>
          <p:nvPr/>
        </p:nvSpPr>
        <p:spPr>
          <a:xfrm rot="16200000">
            <a:off x="-2387669" y="3168238"/>
            <a:ext cx="5297600" cy="521970"/>
          </a:xfrm>
          <a:prstGeom prst="rect">
            <a:avLst/>
          </a:prstGeom>
          <a:noFill/>
        </p:spPr>
        <p:txBody>
          <a:bodyPr wrap="square" rtlCol="0">
            <a:spAutoFit/>
          </a:bodyPr>
          <a:lstStyle/>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2" name="Picture 1"/>
          <p:cNvPicPr>
            <a:picLocks noChangeAspect="1"/>
          </p:cNvPicPr>
          <p:nvPr/>
        </p:nvPicPr>
        <p:blipFill>
          <a:blip r:embed="rId1"/>
          <a:stretch>
            <a:fillRect/>
          </a:stretch>
        </p:blipFill>
        <p:spPr>
          <a:xfrm>
            <a:off x="5572760" y="2439670"/>
            <a:ext cx="6517640" cy="36385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74"/>
          <p:cNvSpPr txBox="1"/>
          <p:nvPr/>
        </p:nvSpPr>
        <p:spPr>
          <a:xfrm>
            <a:off x="9298902" y="2132342"/>
            <a:ext cx="1785658" cy="307340"/>
          </a:xfrm>
          <a:prstGeom prst="rect">
            <a:avLst/>
          </a:prstGeom>
          <a:noFill/>
        </p:spPr>
        <p:txBody>
          <a:bodyPr wrap="square" lIns="0" tIns="0" rIns="0" bIns="0" rtlCol="0" anchor="t" anchorCtr="0">
            <a:spAutoFit/>
          </a:bodyPr>
          <a:lstStyle/>
          <a:p>
            <a:pPr defTabSz="1216660">
              <a:spcBef>
                <a:spcPct val="20000"/>
              </a:spcBef>
              <a:defRPr/>
            </a:pPr>
            <a:r>
              <a:rPr lang="zh-CN" altLang="en-US" sz="2000" b="1">
                <a:solidFill>
                  <a:schemeClr val="bg1"/>
                </a:solidFill>
                <a:latin typeface="Calibri" panose="020F0502020204030204" pitchFamily="34" charset="0"/>
                <a:ea typeface="Calibri" panose="020F0502020204030204" pitchFamily="34" charset="0"/>
                <a:sym typeface="Arial" panose="020B0604020202020204" pitchFamily="34" charset="0"/>
              </a:rPr>
              <a:t>Enter title here</a:t>
            </a:r>
            <a:endParaRPr lang="en-US" sz="2000" b="1" dirty="0">
              <a:solidFill>
                <a:schemeClr val="bg1"/>
              </a:solidFill>
              <a:latin typeface="Calibri" panose="020F0502020204030204" pitchFamily="34" charset="0"/>
              <a:ea typeface="Calibri" panose="020F0502020204030204" pitchFamily="34" charset="0"/>
              <a:sym typeface="Arial" panose="020B0604020202020204" pitchFamily="34" charset="0"/>
            </a:endParaRPr>
          </a:p>
        </p:txBody>
      </p:sp>
      <p:sp>
        <p:nvSpPr>
          <p:cNvPr id="28" name="矩形 1"/>
          <p:cNvSpPr>
            <a:spLocks noChangeArrowheads="1"/>
          </p:cNvSpPr>
          <p:nvPr/>
        </p:nvSpPr>
        <p:spPr bwMode="auto">
          <a:xfrm>
            <a:off x="9218236" y="2441838"/>
            <a:ext cx="2283658" cy="1401445"/>
          </a:xfrm>
          <a:prstGeom prst="rect">
            <a:avLst/>
          </a:prstGeom>
          <a:noFill/>
        </p:spPr>
        <p:txBody>
          <a:bodyPr wrap="square" lIns="109709" tIns="54855" rIns="109709" bIns="54855" rtlCol="0">
            <a:spAutoFit/>
          </a:bodyPr>
          <a:lstStyle/>
          <a:p>
            <a:pPr defTabSz="914400">
              <a:lnSpc>
                <a:spcPct val="150000"/>
              </a:lnSpc>
              <a:defRPr/>
            </a:pPr>
            <a:r>
              <a:rPr lang="zh-CN" altLang="en-US" sz="1400">
                <a:solidFill>
                  <a:schemeClr val="bg1"/>
                </a:solidFill>
                <a:latin typeface="Calibri" panose="020F0502020204030204" pitchFamily="34" charset="0"/>
                <a:ea typeface="Calibri" panose="020F0502020204030204" pitchFamily="34" charset="0"/>
              </a:rPr>
              <a:t>Click here to add content of the text，and brifly explain your point of view
</a:t>
            </a:r>
            <a:endParaRPr lang="zh-CN" altLang="zh-CN" sz="1400" dirty="0">
              <a:solidFill>
                <a:schemeClr val="bg1"/>
              </a:solidFill>
              <a:latin typeface="Calibri" panose="020F0502020204030204" pitchFamily="34" charset="0"/>
              <a:ea typeface="Calibri" panose="020F0502020204030204" pitchFamily="34" charset="0"/>
            </a:endParaRPr>
          </a:p>
        </p:txBody>
      </p:sp>
      <p:sp>
        <p:nvSpPr>
          <p:cNvPr id="29" name="TextBox 74"/>
          <p:cNvSpPr txBox="1"/>
          <p:nvPr/>
        </p:nvSpPr>
        <p:spPr>
          <a:xfrm>
            <a:off x="6879543" y="4408182"/>
            <a:ext cx="1785658" cy="307340"/>
          </a:xfrm>
          <a:prstGeom prst="rect">
            <a:avLst/>
          </a:prstGeom>
          <a:noFill/>
        </p:spPr>
        <p:txBody>
          <a:bodyPr wrap="square" lIns="0" tIns="0" rIns="0" bIns="0" rtlCol="0" anchor="t" anchorCtr="0">
            <a:spAutoFit/>
          </a:bodyPr>
          <a:lstStyle/>
          <a:p>
            <a:pPr defTabSz="1216660">
              <a:spcBef>
                <a:spcPct val="20000"/>
              </a:spcBef>
              <a:defRPr/>
            </a:pPr>
            <a:r>
              <a:rPr lang="zh-CN" altLang="en-US" sz="2000" b="1">
                <a:solidFill>
                  <a:schemeClr val="bg1"/>
                </a:solidFill>
                <a:latin typeface="Calibri" panose="020F0502020204030204" pitchFamily="34" charset="0"/>
                <a:ea typeface="Calibri" panose="020F0502020204030204" pitchFamily="34" charset="0"/>
                <a:sym typeface="Arial" panose="020B0604020202020204" pitchFamily="34" charset="0"/>
              </a:rPr>
              <a:t>Enter title here</a:t>
            </a:r>
            <a:endParaRPr lang="en-US" sz="2000" b="1" dirty="0">
              <a:solidFill>
                <a:schemeClr val="bg1"/>
              </a:solidFill>
              <a:latin typeface="Calibri" panose="020F0502020204030204" pitchFamily="34" charset="0"/>
              <a:ea typeface="Calibri" panose="020F0502020204030204" pitchFamily="34" charset="0"/>
              <a:sym typeface="Arial" panose="020B0604020202020204" pitchFamily="34" charset="0"/>
            </a:endParaRPr>
          </a:p>
        </p:txBody>
      </p:sp>
      <p:sp>
        <p:nvSpPr>
          <p:cNvPr id="30" name="矩形 1"/>
          <p:cNvSpPr>
            <a:spLocks noChangeArrowheads="1"/>
          </p:cNvSpPr>
          <p:nvPr/>
        </p:nvSpPr>
        <p:spPr bwMode="auto">
          <a:xfrm>
            <a:off x="6798877" y="4717678"/>
            <a:ext cx="2283658" cy="1401445"/>
          </a:xfrm>
          <a:prstGeom prst="rect">
            <a:avLst/>
          </a:prstGeom>
          <a:noFill/>
        </p:spPr>
        <p:txBody>
          <a:bodyPr wrap="square" lIns="109709" tIns="54855" rIns="109709" bIns="54855" rtlCol="0">
            <a:spAutoFit/>
          </a:bodyPr>
          <a:lstStyle/>
          <a:p>
            <a:pPr defTabSz="914400">
              <a:lnSpc>
                <a:spcPct val="150000"/>
              </a:lnSpc>
              <a:defRPr/>
            </a:pPr>
            <a:r>
              <a:rPr lang="zh-CN" altLang="en-US" sz="1400">
                <a:solidFill>
                  <a:schemeClr val="bg1"/>
                </a:solidFill>
                <a:latin typeface="Calibri" panose="020F0502020204030204" pitchFamily="34" charset="0"/>
                <a:ea typeface="Calibri" panose="020F0502020204030204" pitchFamily="34" charset="0"/>
              </a:rPr>
              <a:t>Click here to add content of the text，and briefly explain your point of view
</a:t>
            </a:r>
            <a:endParaRPr lang="zh-CN" altLang="zh-CN" sz="1400" dirty="0">
              <a:solidFill>
                <a:schemeClr val="bg1"/>
              </a:solidFill>
              <a:latin typeface="Calibri" panose="020F0502020204030204" pitchFamily="34" charset="0"/>
              <a:ea typeface="Calibri" panose="020F0502020204030204" pitchFamily="34" charset="0"/>
            </a:endParaRPr>
          </a:p>
        </p:txBody>
      </p:sp>
      <p:sp>
        <p:nvSpPr>
          <p:cNvPr id="38" name="文本框 37"/>
          <p:cNvSpPr txBox="1"/>
          <p:nvPr/>
        </p:nvSpPr>
        <p:spPr>
          <a:xfrm>
            <a:off x="690245" y="326390"/>
            <a:ext cx="6464935" cy="645160"/>
          </a:xfrm>
          <a:prstGeom prst="rect">
            <a:avLst/>
          </a:prstGeom>
          <a:noFill/>
        </p:spPr>
        <p:txBody>
          <a:bodyPr wrap="square" rtlCol="0">
            <a:spAutoFit/>
          </a:bodyPr>
          <a:lstStyle/>
          <a:p>
            <a:r>
              <a:rPr lang="en-US" sz="3600" b="1" u="sng" dirty="0" smtClean="0">
                <a:gradFill>
                  <a:gsLst>
                    <a:gs pos="0">
                      <a:srgbClr val="14CD68"/>
                    </a:gs>
                    <a:gs pos="100000">
                      <a:srgbClr val="035C7D"/>
                    </a:gs>
                  </a:gsLst>
                  <a:lin scaled="0"/>
                </a:gradFill>
                <a:latin typeface="Arial Rounded MT Bold" panose="020F0704030504030204" pitchFamily="34" charset="0"/>
                <a:sym typeface="+mn-ea"/>
              </a:rPr>
              <a:t>Observations</a:t>
            </a:r>
            <a:r>
              <a:rPr lang="en-US" sz="2000" b="1" dirty="0" smtClean="0">
                <a:gradFill>
                  <a:gsLst>
                    <a:gs pos="0">
                      <a:srgbClr val="14CD68"/>
                    </a:gs>
                    <a:gs pos="100000">
                      <a:srgbClr val="035C7D"/>
                    </a:gs>
                  </a:gsLst>
                  <a:lin scaled="0"/>
                </a:gradFill>
                <a:latin typeface="Arial Rounded MT Bold" panose="020F0704030504030204" pitchFamily="34" charset="0"/>
                <a:sym typeface="+mn-ea"/>
              </a:rPr>
              <a:t> :</a:t>
            </a:r>
            <a:endParaRPr lang="zh-CN" altLang="en-US" sz="2000" b="1">
              <a:solidFill>
                <a:srgbClr val="1D4D71"/>
              </a:solidFill>
              <a:latin typeface="Calibri" panose="020F0502020204030204" pitchFamily="34" charset="0"/>
              <a:ea typeface="Calibri" panose="020F0502020204030204" pitchFamily="34" charset="0"/>
            </a:endParaRPr>
          </a:p>
        </p:txBody>
      </p:sp>
      <p:sp>
        <p:nvSpPr>
          <p:cNvPr id="2" name="Text Box 1"/>
          <p:cNvSpPr txBox="1"/>
          <p:nvPr/>
        </p:nvSpPr>
        <p:spPr>
          <a:xfrm>
            <a:off x="635" y="1468120"/>
            <a:ext cx="12191365" cy="4799965"/>
          </a:xfrm>
          <a:prstGeom prst="rect">
            <a:avLst/>
          </a:prstGeom>
          <a:noFill/>
        </p:spPr>
        <p:txBody>
          <a:bodyPr wrap="square" rtlCol="0" anchor="t">
            <a:spAutoFit/>
          </a:bodyPr>
          <a:p>
            <a:pPr algn="l">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1. In this study, our models are trained with 18-year of housing property data utilising stochastic gradient descent (SGD) based support vector regression (SVM), random forest (RF) and gradient boosting machine (GBM). We have demonstrated that advanced machine learning algorithms can achieve very accurate prediction of property prices, as evaluated by the performance metrics. </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l">
              <a:buClrTx/>
              <a:buSzTx/>
              <a:buNone/>
            </a:pP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l">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First, our study has shown that advanced machine learning algorithms like SVM, RF and GBM, are promising tools for property researchers to use in housing price predictions. However, we must be cautious that these machine learning tools also have their own limitations. There are often many potential features for researchers to choose and include in the models so that a very careful feature selection is essential.</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l">
              <a:buClrTx/>
              <a:buSzTx/>
              <a:buNone/>
            </a:pP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l">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Second, many conventional estimation methods produce reasonably good estimates of the coefficients that unveil the relationship between output variable and predictor variables Based on these estimates, investigators can interpret the results and make policy recommendations. </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l">
              <a:buClrTx/>
              <a:buSzTx/>
              <a:buNone/>
            </a:pP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l">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Third, the computation of machine learning algorithms often takes much longer time than conventional methods such as hedonic pricing model. The choice of algorithm depends on consideration of a number of factors such as the size of the data set, computing power of the equipment, and the availability of waiting time for the results. </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6430" y="570230"/>
            <a:ext cx="5076825" cy="645160"/>
          </a:xfrm>
          <a:prstGeom prst="rect">
            <a:avLst/>
          </a:prstGeom>
          <a:noFill/>
        </p:spPr>
        <p:txBody>
          <a:bodyPr wrap="square" rtlCol="0">
            <a:spAutoFit/>
          </a:bodyPr>
          <a:lstStyle/>
          <a:p>
            <a:pPr algn="ctr"/>
            <a:r>
              <a:rPr lang="en-US" sz="3600" b="1" dirty="0" smtClean="0">
                <a:gradFill>
                  <a:gsLst>
                    <a:gs pos="0">
                      <a:srgbClr val="14CD68"/>
                    </a:gs>
                    <a:gs pos="100000">
                      <a:srgbClr val="035C7D"/>
                    </a:gs>
                  </a:gsLst>
                  <a:lin scaled="0"/>
                </a:gradFill>
                <a:latin typeface="Arial Rounded MT Bold" panose="020F0704030504030204" pitchFamily="34" charset="0"/>
                <a:sym typeface="+mn-ea"/>
              </a:rPr>
              <a:t>Conclusion</a:t>
            </a:r>
            <a:endParaRPr lang="zh-CN" altLang="en-US" sz="3600" b="1">
              <a:gradFill>
                <a:gsLst>
                  <a:gs pos="0">
                    <a:srgbClr val="FE4444"/>
                  </a:gs>
                  <a:gs pos="100000">
                    <a:srgbClr val="832B2B"/>
                  </a:gs>
                </a:gsLst>
                <a:lin scaled="0"/>
              </a:gradFill>
              <a:latin typeface="Arial Rounded MT Bold" panose="020F0704030504030204" pitchFamily="34" charset="0"/>
              <a:ea typeface="Calibri" panose="020F0502020204030204" pitchFamily="34" charset="0"/>
            </a:endParaRPr>
          </a:p>
        </p:txBody>
      </p:sp>
      <p:sp>
        <p:nvSpPr>
          <p:cNvPr id="6" name="文本框 3"/>
          <p:cNvSpPr txBox="1"/>
          <p:nvPr/>
        </p:nvSpPr>
        <p:spPr>
          <a:xfrm rot="16200000">
            <a:off x="-2387669" y="3168238"/>
            <a:ext cx="5297600" cy="521970"/>
          </a:xfrm>
          <a:prstGeom prst="rect">
            <a:avLst/>
          </a:prstGeom>
          <a:noFill/>
        </p:spPr>
        <p:txBody>
          <a:bodyPr wrap="square" rtlCol="0">
            <a:spAutoFit/>
          </a:bodyPr>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sp>
        <p:nvSpPr>
          <p:cNvPr id="2" name="Text Box 1"/>
          <p:cNvSpPr txBox="1"/>
          <p:nvPr/>
        </p:nvSpPr>
        <p:spPr>
          <a:xfrm>
            <a:off x="5354320" y="1766570"/>
            <a:ext cx="6651625" cy="3969385"/>
          </a:xfrm>
          <a:prstGeom prst="rect">
            <a:avLst/>
          </a:prstGeom>
          <a:noFill/>
        </p:spPr>
        <p:txBody>
          <a:bodyPr wrap="square" rtlCol="0" anchor="t">
            <a:spAutoFit/>
          </a:bodyPr>
          <a:p>
            <a:pPr algn="l"/>
            <a:endParaRPr lang="en-US" dirty="0" smtClean="0">
              <a:solidFill>
                <a:srgbClr val="00B050"/>
              </a:solidFill>
              <a:latin typeface="Arial Rounded MT Bold" panose="020F0704030504030204" pitchFamily="34" charset="0"/>
            </a:endParaRPr>
          </a:p>
          <a:p>
            <a:pPr algn="just">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Future direction of research may consider incorporating additional property transaction data from a larger geographical location with more features, or analysing other property types beyond housing development.For the other model, the error prediction values are still large. Using different methods that match the time-series data will be used in the future research to obtain smaller error prediction values and using more data to get the better result..</a:t>
            </a:r>
            <a:endParaRPr lang="en-US" dirty="0" smtClean="0">
              <a:gradFill>
                <a:gsLst>
                  <a:gs pos="0">
                    <a:srgbClr val="14CD68"/>
                  </a:gs>
                  <a:gs pos="100000">
                    <a:srgbClr val="035C7D"/>
                  </a:gs>
                </a:gsLst>
                <a:lin scaled="0"/>
              </a:gradFill>
              <a:latin typeface="Arial Rounded MT Bold" panose="020F07040305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18770" y="3989705"/>
            <a:ext cx="6951345" cy="829945"/>
          </a:xfrm>
          <a:prstGeom prst="rect">
            <a:avLst/>
          </a:prstGeom>
          <a:noFill/>
        </p:spPr>
        <p:txBody>
          <a:bodyPr wrap="square" rtlCol="0">
            <a:spAutoFit/>
          </a:bodyPr>
          <a:lstStyle/>
          <a:p>
            <a:pPr algn="ctr"/>
            <a:r>
              <a:rPr lang="en-US"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ea typeface="Calibri" panose="020F0502020204030204" pitchFamily="34" charset="0"/>
              </a:rPr>
              <a:t>THANK YOU</a:t>
            </a:r>
            <a:endParaRPr lang="en-US"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ea typeface="Calibri" panose="020F0502020204030204" pitchFamily="34" charset="0"/>
            </a:endParaRPr>
          </a:p>
        </p:txBody>
      </p:sp>
      <p:grpSp>
        <p:nvGrpSpPr>
          <p:cNvPr id="21" name="组合 20"/>
          <p:cNvGrpSpPr/>
          <p:nvPr/>
        </p:nvGrpSpPr>
        <p:grpSpPr>
          <a:xfrm>
            <a:off x="284592" y="121475"/>
            <a:ext cx="1225377" cy="641507"/>
            <a:chOff x="235778" y="183648"/>
            <a:chExt cx="1225377" cy="641507"/>
          </a:xfrm>
        </p:grpSpPr>
        <p:sp>
          <p:nvSpPr>
            <p:cNvPr id="22" name="文本框 21"/>
            <p:cNvSpPr txBox="1"/>
            <p:nvPr/>
          </p:nvSpPr>
          <p:spPr>
            <a:xfrm>
              <a:off x="235778" y="183648"/>
              <a:ext cx="1225377" cy="460375"/>
            </a:xfrm>
            <a:prstGeom prst="rect">
              <a:avLst/>
            </a:prstGeom>
            <a:noFill/>
          </p:spPr>
          <p:txBody>
            <a:bodyPr wrap="square" rtlCol="0">
              <a:spAutoFit/>
            </a:bodyPr>
            <a:lstStyle/>
            <a:p>
              <a:pPr algn="ctr"/>
              <a:endParaRPr lang="zh-CN" altLang="en-US" sz="2400" b="1">
                <a:solidFill>
                  <a:srgbClr val="1D4D71"/>
                </a:solidFill>
                <a:latin typeface="Calibri" panose="020F0502020204030204" pitchFamily="34" charset="0"/>
                <a:ea typeface="Calibri" panose="020F0502020204030204" pitchFamily="34" charset="0"/>
              </a:endParaRPr>
            </a:p>
          </p:txBody>
        </p:sp>
        <p:sp>
          <p:nvSpPr>
            <p:cNvPr id="23" name="文本框 22"/>
            <p:cNvSpPr txBox="1"/>
            <p:nvPr/>
          </p:nvSpPr>
          <p:spPr>
            <a:xfrm>
              <a:off x="310066" y="518450"/>
              <a:ext cx="1076799" cy="306705"/>
            </a:xfrm>
            <a:prstGeom prst="rect">
              <a:avLst/>
            </a:prstGeom>
            <a:noFill/>
          </p:spPr>
          <p:txBody>
            <a:bodyPr wrap="square" rtlCol="0">
              <a:spAutoFit/>
            </a:bodyPr>
            <a:lstStyle/>
            <a:p>
              <a:pPr algn="dist"/>
              <a:endParaRPr lang="zh-CN" altLang="en-US" sz="1400">
                <a:solidFill>
                  <a:srgbClr val="334144"/>
                </a:solidFill>
                <a:latin typeface="Calibri" panose="020F0502020204030204" pitchFamily="34" charset="0"/>
                <a:ea typeface="Calibri" panose="020F0502020204030204" pitchFamily="34" charset="0"/>
              </a:endParaRPr>
            </a:p>
          </p:txBody>
        </p:sp>
      </p:grpSp>
      <p:sp>
        <p:nvSpPr>
          <p:cNvPr id="33" name="文本框 32"/>
          <p:cNvSpPr txBox="1"/>
          <p:nvPr/>
        </p:nvSpPr>
        <p:spPr>
          <a:xfrm>
            <a:off x="1510030" y="5927725"/>
            <a:ext cx="4568190" cy="398780"/>
          </a:xfrm>
          <a:prstGeom prst="rect">
            <a:avLst/>
          </a:prstGeom>
          <a:noFill/>
        </p:spPr>
        <p:txBody>
          <a:bodyPr wrap="square" rtlCol="0">
            <a:spAutoFit/>
          </a:bodyPr>
          <a:lstStyle/>
          <a:p>
            <a:r>
              <a:rPr lang="en-IN" sz="2000" b="1" u="sng" dirty="0">
                <a:ln w="12700">
                  <a:solidFill>
                    <a:schemeClr val="accent5"/>
                  </a:solidFill>
                  <a:prstDash val="solid"/>
                </a:ln>
                <a:solidFill>
                  <a:srgbClr val="C90002"/>
                </a:solidFill>
                <a:effectLst/>
                <a:latin typeface="Times New Roman" panose="02020603050405020304" pitchFamily="18" charset="0"/>
                <a:cs typeface="Times New Roman" panose="02020603050405020304" pitchFamily="18" charset="0"/>
                <a:sym typeface="+mn-ea"/>
              </a:rPr>
              <a:t>SUBMITTED BY:  </a:t>
            </a:r>
            <a:r>
              <a:rPr lang="en-US" altLang="en-IN" sz="2000" b="1" u="sng" dirty="0">
                <a:ln w="12700">
                  <a:solidFill>
                    <a:schemeClr val="accent5"/>
                  </a:solidFill>
                  <a:prstDash val="solid"/>
                </a:ln>
                <a:solidFill>
                  <a:srgbClr val="C90002"/>
                </a:solidFill>
                <a:effectLst/>
                <a:latin typeface="Times New Roman" panose="02020603050405020304" pitchFamily="18" charset="0"/>
                <a:cs typeface="Times New Roman" panose="02020603050405020304" pitchFamily="18" charset="0"/>
                <a:sym typeface="+mn-ea"/>
              </a:rPr>
              <a:t>DILIP KUMAR</a:t>
            </a:r>
            <a:endParaRPr lang="en-US" altLang="zh-CN" sz="2000">
              <a:solidFill>
                <a:srgbClr val="FAFAFA"/>
              </a:solidFill>
              <a:latin typeface="Calibri" panose="020F0502020204030204" pitchFamily="34" charset="0"/>
              <a:ea typeface="Calibri" panose="020F0502020204030204" pitchFamily="34" charset="0"/>
            </a:endParaRPr>
          </a:p>
        </p:txBody>
      </p:sp>
      <p:pic>
        <p:nvPicPr>
          <p:cNvPr id="3" name="Picture 2"/>
          <p:cNvPicPr/>
          <p:nvPr/>
        </p:nvPicPr>
        <p:blipFill>
          <a:blip r:embed="rId1">
            <a:extLst>
              <a:ext uri="{28A0092B-C50C-407E-A947-70E740481C1C}">
                <a14:useLocalDpi xmlns:a14="http://schemas.microsoft.com/office/drawing/2010/main" val="0"/>
              </a:ext>
            </a:extLst>
          </a:blip>
          <a:srcRect/>
          <a:stretch>
            <a:fillRect/>
          </a:stretch>
        </p:blipFill>
        <p:spPr bwMode="auto">
          <a:xfrm>
            <a:off x="7673975" y="0"/>
            <a:ext cx="3327400" cy="1618615"/>
          </a:xfrm>
          <a:prstGeom prst="rect">
            <a:avLst/>
          </a:prstGeom>
          <a:noFill/>
          <a:ln>
            <a:noFill/>
          </a:ln>
        </p:spPr>
      </p:pic>
      <p:pic>
        <p:nvPicPr>
          <p:cNvPr id="5" name="Picture 4"/>
          <p:cNvPicPr>
            <a:picLocks noChangeAspect="1"/>
          </p:cNvPicPr>
          <p:nvPr/>
        </p:nvPicPr>
        <p:blipFill>
          <a:blip r:embed="rId2"/>
          <a:stretch>
            <a:fillRect/>
          </a:stretch>
        </p:blipFill>
        <p:spPr>
          <a:xfrm>
            <a:off x="0" y="0"/>
            <a:ext cx="7904480" cy="398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圆角 32"/>
          <p:cNvSpPr/>
          <p:nvPr/>
        </p:nvSpPr>
        <p:spPr>
          <a:xfrm>
            <a:off x="7160075" y="1762273"/>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gradFill>
                  <a:gsLst>
                    <a:gs pos="0">
                      <a:srgbClr val="FE4444"/>
                    </a:gs>
                    <a:gs pos="100000">
                      <a:srgbClr val="832B2B"/>
                    </a:gs>
                  </a:gsLst>
                  <a:lin scaled="0"/>
                </a:gradFill>
                <a:latin typeface="Arial Rounded MT Bold" panose="020F0704030504030204" pitchFamily="34" charset="0"/>
                <a:sym typeface="+mn-ea"/>
              </a:rPr>
              <a:t>I</a:t>
            </a:r>
            <a:r>
              <a:rPr lang="en-US" sz="2000" b="1" dirty="0" smtClean="0">
                <a:gradFill>
                  <a:gsLst>
                    <a:gs pos="0">
                      <a:srgbClr val="FE4444"/>
                    </a:gs>
                    <a:gs pos="100000">
                      <a:srgbClr val="832B2B"/>
                    </a:gs>
                  </a:gsLst>
                  <a:lin scaled="0"/>
                </a:gradFill>
                <a:latin typeface="Arial Rounded MT Bold" panose="020F0704030504030204" pitchFamily="34" charset="0"/>
                <a:sym typeface="+mn-ea"/>
              </a:rPr>
              <a:t>ntroduction</a:t>
            </a:r>
            <a:endParaRPr lang="en-US" altLang="en-US" sz="2000" b="1" dirty="0" smtClean="0">
              <a:gradFill>
                <a:gsLst>
                  <a:gs pos="0">
                    <a:srgbClr val="FE4444"/>
                  </a:gs>
                  <a:gs pos="100000">
                    <a:srgbClr val="832B2B"/>
                  </a:gs>
                </a:gsLst>
                <a:lin scaled="0"/>
              </a:gradFill>
              <a:latin typeface="Arial Rounded MT Bold" panose="020F0704030504030204" pitchFamily="34" charset="0"/>
              <a:ea typeface="Calibri" panose="020F0502020204030204" pitchFamily="34" charset="0"/>
              <a:sym typeface="+mn-ea"/>
            </a:endParaRPr>
          </a:p>
        </p:txBody>
      </p:sp>
      <p:sp>
        <p:nvSpPr>
          <p:cNvPr id="37" name="矩形: 圆角 36"/>
          <p:cNvSpPr/>
          <p:nvPr/>
        </p:nvSpPr>
        <p:spPr>
          <a:xfrm>
            <a:off x="7160518" y="3344333"/>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ClrTx/>
              <a:buSzTx/>
              <a:buFontTx/>
            </a:pPr>
            <a:endParaRPr lang="en-US" sz="2000" b="1" dirty="0" smtClean="0">
              <a:gradFill>
                <a:gsLst>
                  <a:gs pos="0">
                    <a:srgbClr val="FE4444"/>
                  </a:gs>
                  <a:gs pos="100000">
                    <a:srgbClr val="832B2B"/>
                  </a:gs>
                </a:gsLst>
                <a:lin scaled="0"/>
              </a:gradFill>
              <a:latin typeface="Arial Rounded MT Bold" panose="020F0704030504030204" pitchFamily="34" charset="0"/>
              <a:sym typeface="+mn-ea"/>
            </a:endParaRPr>
          </a:p>
          <a:p>
            <a:pPr algn="l">
              <a:buClrTx/>
              <a:buSzTx/>
              <a:buFontTx/>
            </a:pPr>
            <a:r>
              <a:rPr lang="en-US" sz="2000" b="1" dirty="0" smtClean="0">
                <a:gradFill>
                  <a:gsLst>
                    <a:gs pos="0">
                      <a:srgbClr val="FE4444"/>
                    </a:gs>
                    <a:gs pos="100000">
                      <a:srgbClr val="832B2B"/>
                    </a:gs>
                  </a:gsLst>
                  <a:lin scaled="0"/>
                </a:gradFill>
                <a:latin typeface="Arial Rounded MT Bold" panose="020F0704030504030204" pitchFamily="34" charset="0"/>
                <a:sym typeface="+mn-ea"/>
              </a:rPr>
              <a:t>Exploratory Data Analysis</a:t>
            </a:r>
            <a:endParaRPr lang="en-US" sz="2000" b="1" i="0" dirty="0" smtClean="0">
              <a:gradFill>
                <a:gsLst>
                  <a:gs pos="0">
                    <a:srgbClr val="FE4444"/>
                  </a:gs>
                  <a:gs pos="100000">
                    <a:srgbClr val="832B2B"/>
                  </a:gs>
                </a:gsLst>
                <a:lin scaled="0"/>
              </a:gradFill>
              <a:latin typeface="Arial Rounded MT Bold" panose="020F0704030504030204" pitchFamily="34" charset="0"/>
            </a:endParaRPr>
          </a:p>
          <a:p>
            <a:endParaRPr lang="en-US" altLang="en-US" sz="2000" b="1" dirty="0" smtClean="0">
              <a:gradFill>
                <a:gsLst>
                  <a:gs pos="0">
                    <a:srgbClr val="FE4444"/>
                  </a:gs>
                  <a:gs pos="100000">
                    <a:srgbClr val="832B2B"/>
                  </a:gs>
                </a:gsLst>
                <a:lin scaled="0"/>
              </a:gradFill>
              <a:latin typeface="Arial Rounded MT Bold" panose="020F0704030504030204" pitchFamily="34" charset="0"/>
              <a:ea typeface="Calibri" panose="020F0502020204030204" pitchFamily="34" charset="0"/>
              <a:sym typeface="+mn-ea"/>
            </a:endParaRPr>
          </a:p>
        </p:txBody>
      </p:sp>
      <p:sp>
        <p:nvSpPr>
          <p:cNvPr id="39" name="矩形: 圆角 38"/>
          <p:cNvSpPr/>
          <p:nvPr/>
        </p:nvSpPr>
        <p:spPr>
          <a:xfrm>
            <a:off x="7168773" y="413363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gradFill>
                  <a:gsLst>
                    <a:gs pos="0">
                      <a:srgbClr val="FE4444"/>
                    </a:gs>
                    <a:gs pos="100000">
                      <a:srgbClr val="832B2B"/>
                    </a:gs>
                  </a:gsLst>
                  <a:lin scaled="0"/>
                </a:gradFill>
                <a:latin typeface="Arial Rounded MT Bold" panose="020F0704030504030204" pitchFamily="34" charset="0"/>
                <a:sym typeface="+mn-ea"/>
              </a:rPr>
              <a:t>Data Pre-Processing</a:t>
            </a:r>
            <a:endParaRPr lang="en-US" altLang="en-US" sz="2000" b="1" dirty="0" smtClean="0">
              <a:gradFill>
                <a:gsLst>
                  <a:gs pos="0">
                    <a:srgbClr val="FE4444"/>
                  </a:gs>
                  <a:gs pos="100000">
                    <a:srgbClr val="832B2B"/>
                  </a:gs>
                </a:gsLst>
                <a:lin scaled="0"/>
              </a:gradFill>
              <a:latin typeface="Arial Rounded MT Bold" panose="020F0704030504030204" pitchFamily="34" charset="0"/>
              <a:ea typeface="Calibri" panose="020F0502020204030204" pitchFamily="34" charset="0"/>
              <a:sym typeface="+mn-ea"/>
            </a:endParaRPr>
          </a:p>
        </p:txBody>
      </p:sp>
      <p:grpSp>
        <p:nvGrpSpPr>
          <p:cNvPr id="40" name="组合 39"/>
          <p:cNvGrpSpPr/>
          <p:nvPr/>
        </p:nvGrpSpPr>
        <p:grpSpPr>
          <a:xfrm>
            <a:off x="7389729" y="466737"/>
            <a:ext cx="3507105" cy="711835"/>
            <a:chOff x="2993547" y="4814416"/>
            <a:chExt cx="3507105" cy="711835"/>
          </a:xfrm>
        </p:grpSpPr>
        <p:sp>
          <p:nvSpPr>
            <p:cNvPr id="41" name="矩形: 圆角 40"/>
            <p:cNvSpPr/>
            <p:nvPr/>
          </p:nvSpPr>
          <p:spPr>
            <a:xfrm>
              <a:off x="3109752" y="4814416"/>
              <a:ext cx="1692202" cy="551905"/>
            </a:xfrm>
            <a:prstGeom prst="roundRect">
              <a:avLst>
                <a:gd name="adj" fmla="val 61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5400" b="1">
                <a:solidFill>
                  <a:srgbClr val="1D4D71"/>
                </a:solidFill>
                <a:latin typeface="Calibri" panose="020F0502020204030204" pitchFamily="34" charset="0"/>
                <a:ea typeface="Calibri" panose="020F0502020204030204" pitchFamily="34" charset="0"/>
              </a:endParaRPr>
            </a:p>
          </p:txBody>
        </p:sp>
        <p:sp>
          <p:nvSpPr>
            <p:cNvPr id="42" name="矩形: 圆角 41"/>
            <p:cNvSpPr/>
            <p:nvPr/>
          </p:nvSpPr>
          <p:spPr>
            <a:xfrm>
              <a:off x="2993547" y="4952211"/>
              <a:ext cx="3507105" cy="574040"/>
            </a:xfrm>
            <a:prstGeom prst="roundRect">
              <a:avLst>
                <a:gd name="adj" fmla="val 61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a:ln w="12700">
                    <a:solidFill>
                      <a:schemeClr val="accent5"/>
                    </a:solidFill>
                    <a:prstDash val="solid"/>
                  </a:ln>
                  <a:solidFill>
                    <a:srgbClr val="92D050"/>
                  </a:solidFill>
                  <a:effectLst/>
                  <a:latin typeface="Calibri" panose="020F0502020204030204" pitchFamily="34" charset="0"/>
                  <a:ea typeface="Calibri" panose="020F0502020204030204" pitchFamily="34" charset="0"/>
                </a:rPr>
                <a:t>CONTENTS</a:t>
              </a:r>
              <a:endParaRPr lang="en-US" altLang="zh-CN" sz="5400">
                <a:ln w="12700">
                  <a:solidFill>
                    <a:schemeClr val="accent5"/>
                  </a:solidFill>
                  <a:prstDash val="solid"/>
                </a:ln>
                <a:solidFill>
                  <a:srgbClr val="92D050"/>
                </a:solidFill>
                <a:effectLst/>
                <a:latin typeface="Calibri" panose="020F0502020204030204" pitchFamily="34" charset="0"/>
                <a:ea typeface="Calibri" panose="020F0502020204030204" pitchFamily="34" charset="0"/>
              </a:endParaRPr>
            </a:p>
          </p:txBody>
        </p:sp>
      </p:grpSp>
      <p:sp>
        <p:nvSpPr>
          <p:cNvPr id="3" name="矩形: 圆角 32"/>
          <p:cNvSpPr/>
          <p:nvPr/>
        </p:nvSpPr>
        <p:spPr>
          <a:xfrm>
            <a:off x="7160075" y="2563643"/>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buClrTx/>
              <a:buSzTx/>
              <a:buFontTx/>
            </a:pPr>
            <a:r>
              <a:rPr lang="en-US" sz="2000" b="1" dirty="0" smtClean="0">
                <a:gradFill>
                  <a:gsLst>
                    <a:gs pos="0">
                      <a:srgbClr val="FE4444"/>
                    </a:gs>
                    <a:gs pos="100000">
                      <a:srgbClr val="832B2B"/>
                    </a:gs>
                  </a:gsLst>
                  <a:lin scaled="0"/>
                </a:gradFill>
                <a:latin typeface="Arial Rounded MT Bold" panose="020F0704030504030204" pitchFamily="34" charset="0"/>
                <a:sym typeface="+mn-ea"/>
              </a:rPr>
              <a:t>Overview</a:t>
            </a:r>
            <a:endParaRPr lang="en-US" altLang="en-US" sz="2000" b="1" dirty="0" smtClean="0">
              <a:gradFill>
                <a:gsLst>
                  <a:gs pos="0">
                    <a:srgbClr val="FE4444"/>
                  </a:gs>
                  <a:gs pos="100000">
                    <a:srgbClr val="832B2B"/>
                  </a:gs>
                </a:gsLst>
                <a:lin scaled="0"/>
              </a:gradFill>
              <a:latin typeface="Arial" panose="020B0604020202020204" pitchFamily="34" charset="0"/>
              <a:ea typeface="Calibri" panose="020F0502020204030204" pitchFamily="34" charset="0"/>
              <a:cs typeface="Arial" panose="020B0604020202020204" pitchFamily="34" charset="0"/>
              <a:sym typeface="+mn-ea"/>
            </a:endParaRPr>
          </a:p>
        </p:txBody>
      </p:sp>
      <p:sp>
        <p:nvSpPr>
          <p:cNvPr id="6" name="文本框 3"/>
          <p:cNvSpPr txBox="1"/>
          <p:nvPr/>
        </p:nvSpPr>
        <p:spPr>
          <a:xfrm rot="16200000">
            <a:off x="-2387669" y="3168238"/>
            <a:ext cx="5297600" cy="521970"/>
          </a:xfrm>
          <a:prstGeom prst="rect">
            <a:avLst/>
          </a:prstGeom>
          <a:noFill/>
        </p:spPr>
        <p:txBody>
          <a:bodyPr wrap="square" rtlCol="0">
            <a:spAutoFit/>
          </a:bodyPr>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sp>
        <p:nvSpPr>
          <p:cNvPr id="7" name="矩形: 圆角 38"/>
          <p:cNvSpPr/>
          <p:nvPr/>
        </p:nvSpPr>
        <p:spPr>
          <a:xfrm>
            <a:off x="7160518" y="570589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2000" b="1" dirty="0" smtClean="0">
                <a:gradFill>
                  <a:gsLst>
                    <a:gs pos="0">
                      <a:srgbClr val="FE4444"/>
                    </a:gs>
                    <a:gs pos="100000">
                      <a:srgbClr val="832B2B"/>
                    </a:gs>
                  </a:gsLst>
                  <a:lin scaled="0"/>
                </a:gradFill>
                <a:latin typeface="Arial Rounded MT Bold" panose="020F0704030504030204" pitchFamily="34" charset="0"/>
                <a:sym typeface="+mn-ea"/>
              </a:rPr>
              <a:t>Conclusion</a:t>
            </a:r>
            <a:endParaRPr lang="en-US" altLang="en-US" sz="2000" b="1" dirty="0" smtClean="0">
              <a:gradFill>
                <a:gsLst>
                  <a:gs pos="0">
                    <a:srgbClr val="FE4444"/>
                  </a:gs>
                  <a:gs pos="100000">
                    <a:srgbClr val="832B2B"/>
                  </a:gs>
                </a:gsLst>
                <a:lin scaled="0"/>
              </a:gradFill>
              <a:latin typeface="Arial Rounded MT Bold" panose="020F0704030504030204" pitchFamily="34" charset="0"/>
              <a:ea typeface="Calibri" panose="020F0502020204030204" pitchFamily="34" charset="0"/>
              <a:sym typeface="+mn-ea"/>
            </a:endParaRPr>
          </a:p>
        </p:txBody>
      </p:sp>
      <p:sp>
        <p:nvSpPr>
          <p:cNvPr id="8" name="矩形: 圆角 38"/>
          <p:cNvSpPr/>
          <p:nvPr/>
        </p:nvSpPr>
        <p:spPr>
          <a:xfrm>
            <a:off x="7168138" y="491976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sz="2000" b="1" dirty="0" smtClean="0">
                <a:gradFill>
                  <a:gsLst>
                    <a:gs pos="0">
                      <a:srgbClr val="FE4444"/>
                    </a:gs>
                    <a:gs pos="100000">
                      <a:srgbClr val="832B2B"/>
                    </a:gs>
                  </a:gsLst>
                  <a:lin scaled="0"/>
                </a:gradFill>
                <a:latin typeface="Arial Rounded MT Bold" panose="020F0704030504030204" pitchFamily="34" charset="0"/>
                <a:sym typeface="+mn-ea"/>
              </a:rPr>
              <a:t>Observations </a:t>
            </a:r>
            <a:endParaRPr lang="en-US" altLang="en-US" sz="2000" b="1" dirty="0" smtClean="0">
              <a:gradFill>
                <a:gsLst>
                  <a:gs pos="0">
                    <a:srgbClr val="FE4444"/>
                  </a:gs>
                  <a:gs pos="100000">
                    <a:srgbClr val="832B2B"/>
                  </a:gs>
                </a:gsLst>
                <a:lin scaled="0"/>
              </a:gradFill>
              <a:latin typeface="Arial Rounded MT Bold" panose="020F07040305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40655" y="2640330"/>
            <a:ext cx="6951345" cy="3969385"/>
          </a:xfrm>
          <a:prstGeom prst="rect">
            <a:avLst/>
          </a:prstGeom>
          <a:noFill/>
        </p:spPr>
        <p:txBody>
          <a:bodyPr wrap="square" rtlCol="0">
            <a:spAutoFit/>
          </a:bodyPr>
          <a:lstStyle/>
          <a:p>
            <a:pPr algn="just">
              <a:buNone/>
            </a:pPr>
            <a:r>
              <a:rPr lang="en-US" dirty="0" smtClean="0">
                <a:gradFill>
                  <a:gsLst>
                    <a:gs pos="0">
                      <a:srgbClr val="14CD68"/>
                    </a:gs>
                    <a:gs pos="100000">
                      <a:srgbClr val="035C7D"/>
                    </a:gs>
                  </a:gsLst>
                  <a:lin scaled="0"/>
                </a:gradFill>
                <a:latin typeface="Arial Rounded MT Bold" panose="020F0704030504030204" pitchFamily="34" charset="0"/>
                <a:sym typeface="+mn-ea"/>
              </a:rPr>
              <a:t>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lgn="just">
              <a:buNone/>
            </a:pPr>
            <a:r>
              <a:rPr lang="en-US" dirty="0" smtClean="0">
                <a:gradFill>
                  <a:gsLst>
                    <a:gs pos="0">
                      <a:srgbClr val="14CD68"/>
                    </a:gs>
                    <a:gs pos="100000">
                      <a:srgbClr val="035C7D"/>
                    </a:gs>
                  </a:gsLst>
                  <a:lin scaled="0"/>
                </a:gradFill>
                <a:latin typeface="Arial Rounded MT Bold" panose="020F0704030504030204" pitchFamily="34" charset="0"/>
                <a:sym typeface="+mn-ea"/>
              </a:rPr>
              <a:t>Housing prices are an important reflection of the economy, and housing price ranges are of great interest for both buyers and sellers. In this project, house prices will be predicted given explanatory variables that cover many aspects of residential houses. The goal of this project is to create a regression model that are able to accurately estimate the price of the house given the features.</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p:txBody>
      </p:sp>
      <p:sp>
        <p:nvSpPr>
          <p:cNvPr id="3" name="文本框 2"/>
          <p:cNvSpPr txBox="1"/>
          <p:nvPr/>
        </p:nvSpPr>
        <p:spPr>
          <a:xfrm>
            <a:off x="7155815" y="780415"/>
            <a:ext cx="2865120" cy="1198880"/>
          </a:xfrm>
          <a:prstGeom prst="rect">
            <a:avLst/>
          </a:prstGeom>
          <a:noFill/>
        </p:spPr>
        <p:txBody>
          <a:bodyPr wrap="square" rtlCol="0">
            <a:spAutoFit/>
          </a:bodyPr>
          <a:lstStyle/>
          <a:p>
            <a:pPr algn="dist"/>
            <a:r>
              <a:rPr lang="en-US" sz="3600" b="1" u="sng" dirty="0" smtClean="0">
                <a:gradFill>
                  <a:gsLst>
                    <a:gs pos="0">
                      <a:srgbClr val="14CD68"/>
                    </a:gs>
                    <a:gs pos="100000">
                      <a:srgbClr val="035C7D"/>
                    </a:gs>
                  </a:gsLst>
                  <a:lin scaled="0"/>
                </a:gradFill>
                <a:latin typeface="Arial Rounded MT Bold" panose="020F0704030504030204" pitchFamily="34" charset="0"/>
                <a:sym typeface="+mn-ea"/>
              </a:rPr>
              <a:t>Introduction</a:t>
            </a:r>
            <a:endParaRPr lang="en-US" sz="3600" b="1" u="sng" dirty="0" smtClean="0">
              <a:gradFill>
                <a:gsLst>
                  <a:gs pos="0">
                    <a:srgbClr val="14CD68"/>
                  </a:gs>
                  <a:gs pos="100000">
                    <a:srgbClr val="035C7D"/>
                  </a:gs>
                </a:gsLst>
                <a:lin scaled="0"/>
              </a:gradFill>
              <a:latin typeface="Arial Rounded MT Bold" panose="020F0704030504030204" pitchFamily="34" charset="0"/>
            </a:endParaRPr>
          </a:p>
          <a:p>
            <a:pPr algn="dist"/>
            <a:endParaRPr lang="zh-CN" altLang="en-US" sz="3600" b="1" u="sng">
              <a:gradFill>
                <a:gsLst>
                  <a:gs pos="0">
                    <a:srgbClr val="14CD68"/>
                  </a:gs>
                  <a:gs pos="100000">
                    <a:srgbClr val="0B6E38"/>
                  </a:gs>
                </a:gsLst>
                <a:lin scaled="0"/>
              </a:gradFill>
              <a:latin typeface="Arial Rounded MT Bold" panose="020F0704030504030204" pitchFamily="34" charset="0"/>
              <a:ea typeface="Calibri" panose="020F0502020204030204" pitchFamily="34" charset="0"/>
            </a:endParaRPr>
          </a:p>
        </p:txBody>
      </p:sp>
      <p:sp>
        <p:nvSpPr>
          <p:cNvPr id="6" name="文本框 3"/>
          <p:cNvSpPr txBox="1"/>
          <p:nvPr/>
        </p:nvSpPr>
        <p:spPr>
          <a:xfrm rot="16200000">
            <a:off x="-2387669" y="3168238"/>
            <a:ext cx="5297600" cy="521970"/>
          </a:xfrm>
          <a:prstGeom prst="rect">
            <a:avLst/>
          </a:prstGeom>
          <a:noFill/>
        </p:spPr>
        <p:txBody>
          <a:bodyPr wrap="square" rtlCol="0">
            <a:spAutoFit/>
          </a:bodyPr>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12105" y="2052955"/>
            <a:ext cx="6779895" cy="4799965"/>
          </a:xfrm>
          <a:prstGeom prst="rect">
            <a:avLst/>
          </a:prstGeom>
          <a:noFill/>
        </p:spPr>
        <p:txBody>
          <a:bodyPr wrap="square" rtlCol="0">
            <a:spAutoFit/>
          </a:bodyPr>
          <a:lstStyle/>
          <a:p>
            <a:pPr algn="just">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In this paper, several tests have been performed using linear regression and particle swarm optimization methods to perform house price prediction. Based on the NJOP data of 9 houses, the system is modeling house price predictions into 7 models each of them represents one area. The area modeling includes Kelurahan Karang Besuki, Tunggulwulung, Lowokwaru, Puncak Trikora, Sumbersari, Dinoyo, Manggar. Based on the result from particle test, iteration test and inertia weight test can be concluded that M-1 represents Karang Besuki area get the best parameter for optimal prediction. Those best values of parameters obtained are 1800 particles, 700 iterations and of inertia weight 0.4 and 0.8 can get minimum prediction error RMSE as IDR 14.186. For the other model, the error prediction values are still large. Using different methods that match the time-series data will be used in the future research to obtain smaller error prediction values and using more data to get the better result.</a:t>
            </a:r>
            <a:r>
              <a:rPr lang="en-US" dirty="0" smtClean="0">
                <a:gradFill>
                  <a:gsLst>
                    <a:gs pos="0">
                      <a:srgbClr val="007BD3"/>
                    </a:gs>
                    <a:gs pos="100000">
                      <a:srgbClr val="034373"/>
                    </a:gs>
                  </a:gsLst>
                  <a:lin scaled="0"/>
                </a:gradFill>
                <a:latin typeface="Arial Rounded MT Bold" panose="020F0704030504030204" pitchFamily="34" charset="0"/>
                <a:sym typeface="+mn-ea"/>
              </a:rPr>
              <a:t> </a:t>
            </a:r>
            <a:endParaRPr lang="en-US" dirty="0" smtClean="0">
              <a:gradFill>
                <a:gsLst>
                  <a:gs pos="0">
                    <a:srgbClr val="007BD3"/>
                  </a:gs>
                  <a:gs pos="100000">
                    <a:srgbClr val="034373"/>
                  </a:gs>
                </a:gsLst>
                <a:lin scaled="0"/>
              </a:gradFill>
              <a:latin typeface="Arial Rounded MT Bold" panose="020F0704030504030204" pitchFamily="34" charset="0"/>
              <a:sym typeface="+mn-ea"/>
            </a:endParaRPr>
          </a:p>
        </p:txBody>
      </p:sp>
      <p:sp>
        <p:nvSpPr>
          <p:cNvPr id="3" name="文本框 2"/>
          <p:cNvSpPr txBox="1"/>
          <p:nvPr/>
        </p:nvSpPr>
        <p:spPr>
          <a:xfrm>
            <a:off x="7155815" y="780415"/>
            <a:ext cx="2363470" cy="645160"/>
          </a:xfrm>
          <a:prstGeom prst="rect">
            <a:avLst/>
          </a:prstGeom>
          <a:noFill/>
        </p:spPr>
        <p:txBody>
          <a:bodyPr wrap="square" rtlCol="0">
            <a:spAutoFit/>
          </a:bodyPr>
          <a:lstStyle/>
          <a:p>
            <a:pPr algn="dist"/>
            <a:r>
              <a:rPr lang="en-US" sz="3600" b="1" u="sng" dirty="0" smtClean="0">
                <a:gradFill>
                  <a:gsLst>
                    <a:gs pos="0">
                      <a:srgbClr val="14CD68"/>
                    </a:gs>
                    <a:gs pos="100000">
                      <a:srgbClr val="035C7D"/>
                    </a:gs>
                  </a:gsLst>
                  <a:lin scaled="0"/>
                </a:gradFill>
                <a:latin typeface="Arial Rounded MT Bold" panose="020F0704030504030204" pitchFamily="34" charset="0"/>
                <a:sym typeface="+mn-ea"/>
              </a:rPr>
              <a:t>Overview</a:t>
            </a:r>
            <a:endParaRPr lang="en-US" sz="3600" b="1">
              <a:gradFill>
                <a:gsLst>
                  <a:gs pos="0">
                    <a:srgbClr val="14CD68"/>
                  </a:gs>
                  <a:gs pos="100000">
                    <a:srgbClr val="0B6E38"/>
                  </a:gs>
                </a:gsLst>
                <a:lin scaled="0"/>
              </a:gradFill>
              <a:latin typeface="Arial Rounded MT Bold" panose="020F0704030504030204" pitchFamily="34" charset="0"/>
              <a:ea typeface="Calibri" panose="020F0502020204030204" pitchFamily="34" charset="0"/>
            </a:endParaRPr>
          </a:p>
        </p:txBody>
      </p:sp>
      <p:sp>
        <p:nvSpPr>
          <p:cNvPr id="6" name="文本框 3"/>
          <p:cNvSpPr txBox="1"/>
          <p:nvPr/>
        </p:nvSpPr>
        <p:spPr>
          <a:xfrm rot="16200000">
            <a:off x="-2387669" y="3168238"/>
            <a:ext cx="5297600" cy="521970"/>
          </a:xfrm>
          <a:prstGeom prst="rect">
            <a:avLst/>
          </a:prstGeom>
          <a:noFill/>
        </p:spPr>
        <p:txBody>
          <a:bodyPr wrap="square" rtlCol="0">
            <a:spAutoFit/>
          </a:bodyPr>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10405" y="570230"/>
            <a:ext cx="7680960" cy="645160"/>
          </a:xfrm>
          <a:prstGeom prst="rect">
            <a:avLst/>
          </a:prstGeom>
          <a:noFill/>
        </p:spPr>
        <p:txBody>
          <a:bodyPr wrap="square" rtlCol="0">
            <a:spAutoFit/>
          </a:bodyPr>
          <a:lstStyle/>
          <a:p>
            <a:pPr algn="ctr"/>
            <a:r>
              <a:rPr lang="en-US" sz="3600" b="1" dirty="0" smtClean="0">
                <a:gradFill>
                  <a:gsLst>
                    <a:gs pos="0">
                      <a:srgbClr val="14CD68"/>
                    </a:gs>
                    <a:gs pos="100000">
                      <a:srgbClr val="035C7D"/>
                    </a:gs>
                  </a:gsLst>
                  <a:lin scaled="0"/>
                </a:gradFill>
                <a:latin typeface="Arial Rounded MT Bold" panose="020F0704030504030204" pitchFamily="34" charset="0"/>
                <a:sym typeface="+mn-ea"/>
              </a:rPr>
              <a:t>Dataset overview</a:t>
            </a:r>
            <a:endParaRPr lang="zh-CN" altLang="en-US" sz="3600" b="1">
              <a:gradFill>
                <a:gsLst>
                  <a:gs pos="0">
                    <a:srgbClr val="FE4444"/>
                  </a:gs>
                  <a:gs pos="100000">
                    <a:srgbClr val="832B2B"/>
                  </a:gs>
                </a:gsLst>
                <a:lin scaled="0"/>
              </a:gradFill>
              <a:latin typeface="Arial Rounded MT Bold" panose="020F0704030504030204" pitchFamily="34" charset="0"/>
              <a:ea typeface="Calibri" panose="020F0502020204030204" pitchFamily="34" charset="0"/>
            </a:endParaRPr>
          </a:p>
        </p:txBody>
      </p:sp>
      <p:sp>
        <p:nvSpPr>
          <p:cNvPr id="6" name="文本框 3"/>
          <p:cNvSpPr txBox="1"/>
          <p:nvPr/>
        </p:nvSpPr>
        <p:spPr>
          <a:xfrm rot="16200000">
            <a:off x="-2387669" y="3168238"/>
            <a:ext cx="5297600" cy="521970"/>
          </a:xfrm>
          <a:prstGeom prst="rect">
            <a:avLst/>
          </a:prstGeom>
          <a:noFill/>
        </p:spPr>
        <p:txBody>
          <a:bodyPr wrap="square" rtlCol="0">
            <a:spAutoFit/>
          </a:bodyPr>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sp>
        <p:nvSpPr>
          <p:cNvPr id="7" name="Text Box 6"/>
          <p:cNvSpPr txBox="1"/>
          <p:nvPr/>
        </p:nvSpPr>
        <p:spPr>
          <a:xfrm>
            <a:off x="5541010" y="1861820"/>
            <a:ext cx="6464300" cy="2584450"/>
          </a:xfrm>
          <a:prstGeom prst="rect">
            <a:avLst/>
          </a:prstGeom>
          <a:noFill/>
        </p:spPr>
        <p:txBody>
          <a:bodyPr wrap="square" rtlCol="0" anchor="t">
            <a:spAutoFit/>
          </a:bodyPr>
          <a:p>
            <a:pPr algn="l">
              <a:lnSpc>
                <a:spcPct val="100000"/>
              </a:lnSpc>
              <a:buClrTx/>
              <a:buSzTx/>
              <a:buNone/>
            </a:pPr>
            <a:r>
              <a:rPr lang="en-US" dirty="0" smtClean="0">
                <a:gradFill>
                  <a:gsLst>
                    <a:gs pos="0">
                      <a:srgbClr val="14CD68"/>
                    </a:gs>
                    <a:gs pos="100000">
                      <a:srgbClr val="035C7D"/>
                    </a:gs>
                  </a:gsLst>
                  <a:lin scaled="0"/>
                </a:gradFill>
                <a:latin typeface="Arial Rounded MT Bold" panose="020F0704030504030204" pitchFamily="34" charset="0"/>
                <a:sym typeface="+mn-ea"/>
              </a:rPr>
              <a:t>• Number of data points in train data:1460.</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buNone/>
            </a:pPr>
            <a:r>
              <a:rPr lang="en-US" dirty="0" smtClean="0">
                <a:gradFill>
                  <a:gsLst>
                    <a:gs pos="0">
                      <a:srgbClr val="14CD68"/>
                    </a:gs>
                    <a:gs pos="100000">
                      <a:srgbClr val="035C7D"/>
                    </a:gs>
                  </a:gsLst>
                  <a:lin scaled="0"/>
                </a:gradFill>
                <a:latin typeface="Arial Rounded MT Bold" panose="020F0704030504030204" pitchFamily="34" charset="0"/>
                <a:sym typeface="+mn-ea"/>
              </a:rPr>
              <a:t>• Number of features in train data: 81.</a:t>
            </a:r>
            <a:endParaRPr lang="en-US" dirty="0" smtClean="0">
              <a:gradFill>
                <a:gsLst>
                  <a:gs pos="0">
                    <a:srgbClr val="14CD68"/>
                  </a:gs>
                  <a:gs pos="100000">
                    <a:srgbClr val="035C7D"/>
                  </a:gs>
                </a:gsLst>
                <a:lin scaled="0"/>
              </a:gradFill>
              <a:latin typeface="Arial Rounded MT Bold" panose="020F0704030504030204" pitchFamily="34" charset="0"/>
            </a:endParaRPr>
          </a:p>
          <a:p>
            <a:pPr>
              <a:buNone/>
            </a:pPr>
            <a:r>
              <a:rPr lang="en-US" dirty="0" smtClean="0">
                <a:gradFill>
                  <a:gsLst>
                    <a:gs pos="0">
                      <a:srgbClr val="14CD68"/>
                    </a:gs>
                    <a:gs pos="100000">
                      <a:srgbClr val="035C7D"/>
                    </a:gs>
                  </a:gsLst>
                  <a:lin scaled="0"/>
                </a:gradFill>
                <a:latin typeface="Arial Rounded MT Bold" panose="020F0704030504030204" pitchFamily="34" charset="0"/>
                <a:sym typeface="+mn-ea"/>
              </a:rPr>
              <a:t>• Number of data points in test data: 1459.</a:t>
            </a:r>
            <a:endParaRPr lang="en-US" dirty="0" smtClean="0">
              <a:gradFill>
                <a:gsLst>
                  <a:gs pos="0">
                    <a:srgbClr val="14CD68"/>
                  </a:gs>
                  <a:gs pos="100000">
                    <a:srgbClr val="035C7D"/>
                  </a:gs>
                </a:gsLst>
                <a:lin scaled="0"/>
              </a:gradFill>
              <a:latin typeface="Arial Rounded MT Bold" panose="020F0704030504030204" pitchFamily="34" charset="0"/>
            </a:endParaRPr>
          </a:p>
          <a:p>
            <a:pPr>
              <a:buNone/>
            </a:pPr>
            <a:r>
              <a:rPr lang="en-US" dirty="0" smtClean="0">
                <a:gradFill>
                  <a:gsLst>
                    <a:gs pos="0">
                      <a:srgbClr val="14CD68"/>
                    </a:gs>
                    <a:gs pos="100000">
                      <a:srgbClr val="035C7D"/>
                    </a:gs>
                  </a:gsLst>
                  <a:lin scaled="0"/>
                </a:gradFill>
                <a:latin typeface="Arial Rounded MT Bold" panose="020F0704030504030204" pitchFamily="34" charset="0"/>
                <a:sym typeface="+mn-ea"/>
              </a:rPr>
              <a:t>• Number of features in test data: 80</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buNone/>
            </a:pPr>
            <a:r>
              <a:rPr lang="en-US" dirty="0" smtClean="0">
                <a:gradFill>
                  <a:gsLst>
                    <a:gs pos="0">
                      <a:srgbClr val="14CD68"/>
                    </a:gs>
                    <a:gs pos="100000">
                      <a:srgbClr val="035C7D"/>
                    </a:gs>
                  </a:gsLst>
                  <a:lin scaled="0"/>
                </a:gradFill>
                <a:latin typeface="Arial Rounded MT Bold" panose="020F0704030504030204" pitchFamily="34" charset="0"/>
                <a:sym typeface="+mn-ea"/>
              </a:rPr>
              <a:t>• Data contains numerical as well as categorical variable.</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a:p>
            <a:pPr>
              <a:buNone/>
            </a:pPr>
            <a:endParaRPr lang="en-US" dirty="0" smtClean="0">
              <a:gradFill>
                <a:gsLst>
                  <a:gs pos="0">
                    <a:srgbClr val="14CD68"/>
                  </a:gs>
                  <a:gs pos="100000">
                    <a:srgbClr val="035C7D"/>
                  </a:gs>
                </a:gsLst>
                <a:lin scaled="0"/>
              </a:gradFill>
              <a:latin typeface="Arial Rounded MT Bold" panose="020F0704030504030204" pitchFamily="34" charset="0"/>
            </a:endParaRPr>
          </a:p>
          <a:p>
            <a:pPr>
              <a:buNone/>
            </a:pPr>
            <a:r>
              <a:rPr lang="en-US" dirty="0" smtClean="0">
                <a:gradFill>
                  <a:gsLst>
                    <a:gs pos="0">
                      <a:srgbClr val="14CD68"/>
                    </a:gs>
                    <a:gs pos="100000">
                      <a:srgbClr val="035C7D"/>
                    </a:gs>
                  </a:gsLst>
                  <a:lin scaled="0"/>
                </a:gradFill>
                <a:latin typeface="Arial Rounded MT Bold" panose="020F0704030504030204" pitchFamily="34" charset="0"/>
                <a:sym typeface="+mn-ea"/>
              </a:rPr>
              <a:t>• With 79 explanatory variables describing (almost) every aspect of residential homes in Ames, Iowa, this competition challenges you to predict the final price of each home</a:t>
            </a:r>
            <a:endParaRPr lang="en-US" dirty="0" smtClean="0">
              <a:gradFill>
                <a:gsLst>
                  <a:gs pos="0">
                    <a:srgbClr val="14CD68"/>
                  </a:gs>
                  <a:gs pos="100000">
                    <a:srgbClr val="035C7D"/>
                  </a:gs>
                </a:gsLst>
                <a:lin scaled="0"/>
              </a:gradFill>
              <a:latin typeface="Arial Rounded MT Bold" panose="020F0704030504030204" pitchFamily="34" charset="0"/>
              <a:sym typeface="+mn-ea"/>
            </a:endParaRPr>
          </a:p>
        </p:txBody>
      </p:sp>
      <p:pic>
        <p:nvPicPr>
          <p:cNvPr id="2" name="Picture 1"/>
          <p:cNvPicPr>
            <a:picLocks noChangeAspect="1"/>
          </p:cNvPicPr>
          <p:nvPr/>
        </p:nvPicPr>
        <p:blipFill>
          <a:blip r:embed="rId1"/>
          <a:stretch>
            <a:fillRect/>
          </a:stretch>
        </p:blipFill>
        <p:spPr>
          <a:xfrm>
            <a:off x="5541010" y="4446270"/>
            <a:ext cx="6527165" cy="1631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51580" y="356870"/>
            <a:ext cx="8322945" cy="1506855"/>
          </a:xfrm>
          <a:prstGeom prst="rect">
            <a:avLst/>
          </a:prstGeom>
          <a:noFill/>
        </p:spPr>
        <p:txBody>
          <a:bodyPr wrap="square" rtlCol="0">
            <a:spAutoFit/>
          </a:bodyPr>
          <a:lstStyle/>
          <a:p>
            <a:pPr algn="dist"/>
            <a:r>
              <a:rPr lang="en-US" sz="3600" b="1" dirty="0" smtClean="0">
                <a:gradFill>
                  <a:gsLst>
                    <a:gs pos="0">
                      <a:srgbClr val="14CD68"/>
                    </a:gs>
                    <a:gs pos="100000">
                      <a:srgbClr val="035C7D"/>
                    </a:gs>
                  </a:gsLst>
                  <a:lin scaled="0"/>
                </a:gradFill>
                <a:latin typeface="Arial Rounded MT Bold" panose="020F0704030504030204" pitchFamily="34" charset="0"/>
                <a:sym typeface="+mn-ea"/>
              </a:rPr>
              <a:t>The response variable – Saleprice</a:t>
            </a:r>
            <a:r>
              <a:rPr lang="en-US" sz="3200" dirty="0" smtClean="0">
                <a:solidFill>
                  <a:srgbClr val="00B050"/>
                </a:solidFill>
                <a:latin typeface="Arial Rounded MT Bold" panose="020F0704030504030204" pitchFamily="34" charset="0"/>
                <a:sym typeface="+mn-ea"/>
              </a:rPr>
              <a:t> </a:t>
            </a:r>
            <a:endParaRPr sz="3200">
              <a:solidFill>
                <a:srgbClr val="00B050"/>
              </a:solidFill>
              <a:latin typeface="Arial Rounded MT Bold" panose="020F0704030504030204" pitchFamily="34" charset="0"/>
            </a:endParaRPr>
          </a:p>
          <a:p>
            <a:pPr algn="dist"/>
            <a:endParaRPr sz="2800">
              <a:gradFill>
                <a:gsLst>
                  <a:gs pos="0">
                    <a:srgbClr val="E30000"/>
                  </a:gs>
                  <a:gs pos="100000">
                    <a:srgbClr val="760303"/>
                  </a:gs>
                </a:gsLst>
                <a:lin scaled="0"/>
              </a:gradFill>
              <a:latin typeface="Arial Rounded MT Bold" panose="020F0704030504030204" pitchFamily="34" charset="0"/>
            </a:endParaRPr>
          </a:p>
          <a:p>
            <a:pPr algn="dist"/>
            <a:endParaRPr lang="zh-CN" altLang="en-US" sz="2800" b="1">
              <a:gradFill>
                <a:gsLst>
                  <a:gs pos="0">
                    <a:srgbClr val="E30000"/>
                  </a:gs>
                  <a:gs pos="100000">
                    <a:srgbClr val="760303"/>
                  </a:gs>
                </a:gsLst>
                <a:lin scaled="0"/>
              </a:gradFill>
              <a:latin typeface="Arial Rounded MT Bold" panose="020F0704030504030204" pitchFamily="34" charset="0"/>
              <a:ea typeface="Calibri" panose="020F0502020204030204" pitchFamily="34" charset="0"/>
            </a:endParaRPr>
          </a:p>
        </p:txBody>
      </p:sp>
      <p:sp>
        <p:nvSpPr>
          <p:cNvPr id="4" name="文本框 3"/>
          <p:cNvSpPr txBox="1"/>
          <p:nvPr/>
        </p:nvSpPr>
        <p:spPr>
          <a:xfrm rot="16200000">
            <a:off x="-2387669" y="3168238"/>
            <a:ext cx="5297600" cy="521970"/>
          </a:xfrm>
          <a:prstGeom prst="rect">
            <a:avLst/>
          </a:prstGeom>
          <a:noFill/>
        </p:spPr>
        <p:txBody>
          <a:bodyPr wrap="square" rtlCol="0">
            <a:spAutoFit/>
          </a:bodyPr>
          <a:lstStyle/>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5" name="Picture 1"/>
          <p:cNvPicPr>
            <a:picLocks noChangeAspect="1"/>
          </p:cNvPicPr>
          <p:nvPr/>
        </p:nvPicPr>
        <p:blipFill>
          <a:blip r:embed="rId1"/>
          <a:stretch>
            <a:fillRect/>
          </a:stretch>
        </p:blipFill>
        <p:spPr>
          <a:xfrm>
            <a:off x="5141595" y="2019300"/>
            <a:ext cx="7051040" cy="41852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66465" y="356870"/>
            <a:ext cx="8725535" cy="645160"/>
          </a:xfrm>
          <a:prstGeom prst="rect">
            <a:avLst/>
          </a:prstGeom>
          <a:noFill/>
        </p:spPr>
        <p:txBody>
          <a:bodyPr wrap="square" rtlCol="0">
            <a:spAutoFit/>
          </a:bodyPr>
          <a:lstStyle/>
          <a:p>
            <a:pPr algn="ctr"/>
            <a:r>
              <a:rPr lang="en-US" sz="3600" b="1" dirty="0" smtClean="0">
                <a:gradFill>
                  <a:gsLst>
                    <a:gs pos="0">
                      <a:srgbClr val="14CD68"/>
                    </a:gs>
                    <a:gs pos="100000">
                      <a:srgbClr val="035C7D"/>
                    </a:gs>
                  </a:gsLst>
                  <a:lin scaled="0"/>
                </a:gradFill>
                <a:latin typeface="Arial Rounded MT Bold" panose="020F0704030504030204" pitchFamily="34" charset="0"/>
                <a:sym typeface="+mn-ea"/>
              </a:rPr>
              <a:t>Distribution of sale prices</a:t>
            </a:r>
            <a:endParaRPr lang="en-US" sz="3600" b="1" dirty="0" smtClean="0">
              <a:gradFill>
                <a:gsLst>
                  <a:gs pos="0">
                    <a:srgbClr val="14CD68"/>
                  </a:gs>
                  <a:gs pos="100000">
                    <a:srgbClr val="035C7D"/>
                  </a:gs>
                </a:gsLst>
                <a:lin scaled="0"/>
              </a:gradFill>
              <a:latin typeface="Arial Rounded MT Bold" panose="020F0704030504030204" pitchFamily="34" charset="0"/>
              <a:sym typeface="+mn-ea"/>
            </a:endParaRPr>
          </a:p>
        </p:txBody>
      </p:sp>
      <p:sp>
        <p:nvSpPr>
          <p:cNvPr id="5" name="文本框 3"/>
          <p:cNvSpPr txBox="1"/>
          <p:nvPr/>
        </p:nvSpPr>
        <p:spPr>
          <a:xfrm rot="16200000">
            <a:off x="-2387669" y="3168238"/>
            <a:ext cx="5297600" cy="521970"/>
          </a:xfrm>
          <a:prstGeom prst="rect">
            <a:avLst/>
          </a:prstGeom>
          <a:noFill/>
        </p:spPr>
        <p:txBody>
          <a:bodyPr wrap="square" rtlCol="0">
            <a:spAutoFit/>
          </a:bodyPr>
          <a:lstStyle/>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4" name="Picture 2"/>
          <p:cNvPicPr>
            <a:picLocks noChangeAspect="1"/>
          </p:cNvPicPr>
          <p:nvPr/>
        </p:nvPicPr>
        <p:blipFill>
          <a:blip r:embed="rId1"/>
          <a:stretch>
            <a:fillRect/>
          </a:stretch>
        </p:blipFill>
        <p:spPr>
          <a:xfrm>
            <a:off x="5499735" y="1727835"/>
            <a:ext cx="6692265" cy="41706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52850" y="356870"/>
            <a:ext cx="8439785" cy="1506855"/>
          </a:xfrm>
          <a:prstGeom prst="rect">
            <a:avLst/>
          </a:prstGeom>
          <a:noFill/>
        </p:spPr>
        <p:txBody>
          <a:bodyPr wrap="square" rtlCol="0">
            <a:spAutoFit/>
          </a:bodyPr>
          <a:lstStyle/>
          <a:p>
            <a:pPr algn="ctr"/>
            <a:r>
              <a:rPr lang="en-US" sz="3600" b="1" dirty="0" smtClean="0">
                <a:gradFill>
                  <a:gsLst>
                    <a:gs pos="0">
                      <a:srgbClr val="14CD68"/>
                    </a:gs>
                    <a:gs pos="100000">
                      <a:srgbClr val="035C7D"/>
                    </a:gs>
                  </a:gsLst>
                  <a:lin scaled="0"/>
                </a:gradFill>
                <a:latin typeface="Arial Rounded MT Bold" panose="020F0704030504030204" pitchFamily="34" charset="0"/>
                <a:sym typeface="+mn-ea"/>
              </a:rPr>
              <a:t>Correlations</a:t>
            </a:r>
            <a:r>
              <a:rPr lang="en-US" sz="3200" dirty="0" smtClean="0">
                <a:solidFill>
                  <a:srgbClr val="00B050"/>
                </a:solidFill>
                <a:latin typeface="Arial Rounded MT Bold" panose="020F0704030504030204" pitchFamily="34" charset="0"/>
                <a:sym typeface="+mn-ea"/>
              </a:rPr>
              <a:t> </a:t>
            </a:r>
            <a:endParaRPr sz="3200">
              <a:solidFill>
                <a:srgbClr val="00B050"/>
              </a:solidFill>
              <a:latin typeface="Arial Rounded MT Bold" panose="020F0704030504030204" pitchFamily="34" charset="0"/>
            </a:endParaRPr>
          </a:p>
          <a:p>
            <a:pPr algn="dist"/>
            <a:endParaRPr sz="2800">
              <a:gradFill>
                <a:gsLst>
                  <a:gs pos="0">
                    <a:srgbClr val="E30000"/>
                  </a:gs>
                  <a:gs pos="100000">
                    <a:srgbClr val="760303"/>
                  </a:gs>
                </a:gsLst>
                <a:lin scaled="0"/>
              </a:gradFill>
              <a:latin typeface="Arial Rounded MT Bold" panose="020F0704030504030204" pitchFamily="34" charset="0"/>
            </a:endParaRPr>
          </a:p>
          <a:p>
            <a:pPr algn="dist"/>
            <a:endParaRPr lang="zh-CN" altLang="en-US" sz="2800" b="1">
              <a:gradFill>
                <a:gsLst>
                  <a:gs pos="0">
                    <a:srgbClr val="E30000"/>
                  </a:gs>
                  <a:gs pos="100000">
                    <a:srgbClr val="760303"/>
                  </a:gs>
                </a:gsLst>
                <a:lin scaled="0"/>
              </a:gradFill>
              <a:latin typeface="Arial Rounded MT Bold" panose="020F0704030504030204" pitchFamily="34" charset="0"/>
              <a:ea typeface="Calibri" panose="020F0502020204030204" pitchFamily="34" charset="0"/>
            </a:endParaRPr>
          </a:p>
        </p:txBody>
      </p:sp>
      <p:sp>
        <p:nvSpPr>
          <p:cNvPr id="4" name="文本框 3"/>
          <p:cNvSpPr txBox="1"/>
          <p:nvPr/>
        </p:nvSpPr>
        <p:spPr>
          <a:xfrm rot="16200000">
            <a:off x="-2387669" y="3168238"/>
            <a:ext cx="5297600" cy="521970"/>
          </a:xfrm>
          <a:prstGeom prst="rect">
            <a:avLst/>
          </a:prstGeom>
          <a:noFill/>
        </p:spPr>
        <p:txBody>
          <a:bodyPr wrap="square" rtlCol="0">
            <a:spAutoFit/>
          </a:bodyPr>
          <a:lstStyle/>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5" name="Picture 3"/>
          <p:cNvPicPr>
            <a:picLocks noChangeAspect="1"/>
          </p:cNvPicPr>
          <p:nvPr/>
        </p:nvPicPr>
        <p:blipFill>
          <a:blip r:embed="rId1"/>
          <a:stretch>
            <a:fillRect/>
          </a:stretch>
        </p:blipFill>
        <p:spPr>
          <a:xfrm>
            <a:off x="5963920" y="1987233"/>
            <a:ext cx="4215130" cy="1948815"/>
          </a:xfrm>
          <a:prstGeom prst="rect">
            <a:avLst/>
          </a:prstGeom>
          <a:noFill/>
          <a:ln>
            <a:noFill/>
          </a:ln>
        </p:spPr>
      </p:pic>
      <p:pic>
        <p:nvPicPr>
          <p:cNvPr id="6" name="Picture 4"/>
          <p:cNvPicPr>
            <a:picLocks noChangeAspect="1"/>
          </p:cNvPicPr>
          <p:nvPr/>
        </p:nvPicPr>
        <p:blipFill>
          <a:blip r:embed="rId2"/>
          <a:stretch>
            <a:fillRect/>
          </a:stretch>
        </p:blipFill>
        <p:spPr>
          <a:xfrm>
            <a:off x="5963920" y="3836035"/>
            <a:ext cx="5482590" cy="22421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10910" y="522605"/>
            <a:ext cx="6181090" cy="1198880"/>
          </a:xfrm>
          <a:prstGeom prst="rect">
            <a:avLst/>
          </a:prstGeom>
          <a:noFill/>
        </p:spPr>
        <p:txBody>
          <a:bodyPr wrap="square" rtlCol="0">
            <a:spAutoFit/>
          </a:bodyPr>
          <a:lstStyle/>
          <a:p>
            <a:pPr algn="dist"/>
            <a:r>
              <a:rPr lang="en-US" sz="3600" b="1" dirty="0" smtClean="0">
                <a:gradFill>
                  <a:gsLst>
                    <a:gs pos="0">
                      <a:srgbClr val="14CD68"/>
                    </a:gs>
                    <a:gs pos="100000">
                      <a:srgbClr val="035C7D"/>
                    </a:gs>
                  </a:gsLst>
                  <a:lin scaled="0"/>
                </a:gradFill>
                <a:latin typeface="Arial Rounded MT Bold" panose="020F0704030504030204" pitchFamily="34" charset="0"/>
                <a:sym typeface="+mn-ea"/>
              </a:rPr>
              <a:t>Relationship between Quality and Sale Price</a:t>
            </a:r>
            <a:endParaRPr lang="en-US" sz="3600" b="1" dirty="0" smtClean="0">
              <a:gradFill>
                <a:gsLst>
                  <a:gs pos="0">
                    <a:srgbClr val="14CD68"/>
                  </a:gs>
                  <a:gs pos="100000">
                    <a:srgbClr val="035C7D"/>
                  </a:gs>
                </a:gsLst>
                <a:lin scaled="0"/>
              </a:gradFill>
              <a:latin typeface="Arial Rounded MT Bold" panose="020F0704030504030204" pitchFamily="34" charset="0"/>
              <a:sym typeface="+mn-ea"/>
            </a:endParaRPr>
          </a:p>
        </p:txBody>
      </p:sp>
      <p:sp>
        <p:nvSpPr>
          <p:cNvPr id="6" name="文本框 3"/>
          <p:cNvSpPr txBox="1"/>
          <p:nvPr/>
        </p:nvSpPr>
        <p:spPr>
          <a:xfrm rot="16200000">
            <a:off x="-2387669" y="3168238"/>
            <a:ext cx="5297600" cy="521970"/>
          </a:xfrm>
          <a:prstGeom prst="rect">
            <a:avLst/>
          </a:prstGeom>
          <a:noFill/>
        </p:spPr>
        <p:txBody>
          <a:bodyPr wrap="square" rtlCol="0">
            <a:spAutoFit/>
          </a:bodyPr>
          <a:p>
            <a:pPr algn="dist"/>
            <a:r>
              <a:rPr lang="en-GB" sz="1400" dirty="0">
                <a:solidFill>
                  <a:srgbClr val="00B0F0"/>
                </a:solidFill>
                <a:latin typeface="Arial Rounded MT Bold" panose="020F0704030504030204" pitchFamily="34" charset="0"/>
                <a:sym typeface="+mn-ea"/>
              </a:rPr>
              <a:t>Let’s start </a:t>
            </a:r>
            <a:r>
              <a:rPr lang="en-GB" sz="1400" dirty="0" smtClean="0">
                <a:solidFill>
                  <a:srgbClr val="00B0F0"/>
                </a:solidFill>
                <a:latin typeface="Arial Rounded MT Bold" panose="020F0704030504030204" pitchFamily="34" charset="0"/>
                <a:sym typeface="+mn-ea"/>
              </a:rPr>
              <a:t>the Data-Analysis</a:t>
            </a:r>
            <a:r>
              <a:rPr lang="en-GB" sz="1400" dirty="0" smtClean="0">
                <a:latin typeface="Arial Rounded MT Bold" panose="020F0704030504030204" pitchFamily="34" charset="0"/>
                <a:sym typeface="+mn-ea"/>
              </a:rPr>
              <a:t>.</a:t>
            </a:r>
            <a:endParaRPr sz="1400">
              <a:latin typeface="Arial Rounded MT Bold" panose="020F0704030504030204" pitchFamily="34" charset="0"/>
            </a:endParaRPr>
          </a:p>
          <a:p>
            <a:pPr algn="dist"/>
            <a:endParaRPr lang="zh-CN" altLang="en-US" sz="1400" dirty="0">
              <a:solidFill>
                <a:schemeClr val="bg2">
                  <a:lumMod val="25000"/>
                </a:schemeClr>
              </a:solidFill>
              <a:latin typeface="Calibri" panose="020F0502020204030204" pitchFamily="34" charset="0"/>
              <a:ea typeface="Calibri" panose="020F0502020204030204" pitchFamily="34" charset="0"/>
            </a:endParaRPr>
          </a:p>
        </p:txBody>
      </p:sp>
      <p:pic>
        <p:nvPicPr>
          <p:cNvPr id="2" name="Picture 5"/>
          <p:cNvPicPr>
            <a:picLocks noChangeAspect="1"/>
          </p:cNvPicPr>
          <p:nvPr/>
        </p:nvPicPr>
        <p:blipFill>
          <a:blip r:embed="rId1"/>
          <a:stretch>
            <a:fillRect/>
          </a:stretch>
        </p:blipFill>
        <p:spPr>
          <a:xfrm>
            <a:off x="5398770" y="2085340"/>
            <a:ext cx="6793230" cy="431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a:solidFill>
              <a:schemeClr val="tx1">
                <a:lumMod val="75000"/>
                <a:lumOff val="25000"/>
              </a:schemeClr>
            </a:solidFill>
            <a:latin typeface="Microsoft YaHei" panose="020B0503020204020204" pitchFamily="34" charset="-122"/>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5323</Words>
  <Application>WPS Presentation</Application>
  <PresentationFormat>宽屏</PresentationFormat>
  <Paragraphs>124</Paragraphs>
  <Slides>15</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Microsoft YaHei</vt:lpstr>
      <vt:lpstr>Times New Roman</vt:lpstr>
      <vt:lpstr>Calibri</vt:lpstr>
      <vt:lpstr>Arial Rounded MT Bold</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Dilip Kumar Gupta</cp:lastModifiedBy>
  <cp:revision>141</cp:revision>
  <dcterms:created xsi:type="dcterms:W3CDTF">2018-02-24T19:23:00Z</dcterms:created>
  <dcterms:modified xsi:type="dcterms:W3CDTF">2021-09-18T17:33:21Z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1033-11.2.0.10094</vt:lpwstr>
  </property>
</Properties>
</file>